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8" r:id="rId4"/>
    <p:sldMasterId id="2147483648" r:id="rId5"/>
  </p:sldMasterIdLst>
  <p:notesMasterIdLst>
    <p:notesMasterId r:id="rId28"/>
  </p:notesMasterIdLst>
  <p:sldIdLst>
    <p:sldId id="3842" r:id="rId6"/>
    <p:sldId id="3843" r:id="rId7"/>
    <p:sldId id="3828" r:id="rId8"/>
    <p:sldId id="3831" r:id="rId9"/>
    <p:sldId id="3835" r:id="rId10"/>
    <p:sldId id="3838" r:id="rId11"/>
    <p:sldId id="3833" r:id="rId12"/>
    <p:sldId id="3844" r:id="rId13"/>
    <p:sldId id="3845" r:id="rId14"/>
    <p:sldId id="3850" r:id="rId15"/>
    <p:sldId id="3846" r:id="rId16"/>
    <p:sldId id="3851" r:id="rId17"/>
    <p:sldId id="3852" r:id="rId18"/>
    <p:sldId id="3853" r:id="rId19"/>
    <p:sldId id="3840" r:id="rId20"/>
    <p:sldId id="3839" r:id="rId21"/>
    <p:sldId id="3841" r:id="rId22"/>
    <p:sldId id="3834" r:id="rId23"/>
    <p:sldId id="3836" r:id="rId24"/>
    <p:sldId id="264" r:id="rId25"/>
    <p:sldId id="3837" r:id="rId26"/>
    <p:sldId id="385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iwari, Pratibha Prakash (tiwariph)" initials="TPP(" lastIdx="1" clrIdx="0">
    <p:extLst>
      <p:ext uri="{19B8F6BF-5375-455C-9EA6-DF929625EA0E}">
        <p15:presenceInfo xmlns:p15="http://schemas.microsoft.com/office/powerpoint/2012/main" userId="Tiwari, Pratibha Prakash (tiwarip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B6F6A6-089B-4BD9-ABBC-04552C9719F7}" v="96" dt="2021-04-15T14:18:37.4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5976"/>
  </p:normalViewPr>
  <p:slideViewPr>
    <p:cSldViewPr snapToGrid="0">
      <p:cViewPr varScale="1">
        <p:scale>
          <a:sx n="116" d="100"/>
          <a:sy n="116" d="100"/>
        </p:scale>
        <p:origin x="392" y="20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ngh, Aruna (singh4a4)" userId="S::singh4a4@mail.uc.edu::3c13261a-11a0-4e3e-a5bd-385422f68284" providerId="AD" clId="Web-{E5B6F6A6-089B-4BD9-ABBC-04552C9719F7}"/>
    <pc:docChg chg="modSld">
      <pc:chgData name="Singh, Aruna (singh4a4)" userId="S::singh4a4@mail.uc.edu::3c13261a-11a0-4e3e-a5bd-385422f68284" providerId="AD" clId="Web-{E5B6F6A6-089B-4BD9-ABBC-04552C9719F7}" dt="2021-04-15T14:18:37.112" v="45" actId="14100"/>
      <pc:docMkLst>
        <pc:docMk/>
      </pc:docMkLst>
      <pc:sldChg chg="modSp">
        <pc:chgData name="Singh, Aruna (singh4a4)" userId="S::singh4a4@mail.uc.edu::3c13261a-11a0-4e3e-a5bd-385422f68284" providerId="AD" clId="Web-{E5B6F6A6-089B-4BD9-ABBC-04552C9719F7}" dt="2021-04-15T14:16:27.378" v="30" actId="20577"/>
        <pc:sldMkLst>
          <pc:docMk/>
          <pc:sldMk cId="3130286515" sldId="3839"/>
        </pc:sldMkLst>
        <pc:spChg chg="mod">
          <ac:chgData name="Singh, Aruna (singh4a4)" userId="S::singh4a4@mail.uc.edu::3c13261a-11a0-4e3e-a5bd-385422f68284" providerId="AD" clId="Web-{E5B6F6A6-089B-4BD9-ABBC-04552C9719F7}" dt="2021-04-15T14:16:27.378" v="30" actId="20577"/>
          <ac:spMkLst>
            <pc:docMk/>
            <pc:sldMk cId="3130286515" sldId="3839"/>
            <ac:spMk id="5" creationId="{AB1F0BDA-F1DE-684B-8A3B-3E21777ACE67}"/>
          </ac:spMkLst>
        </pc:spChg>
      </pc:sldChg>
      <pc:sldChg chg="modSp">
        <pc:chgData name="Singh, Aruna (singh4a4)" userId="S::singh4a4@mail.uc.edu::3c13261a-11a0-4e3e-a5bd-385422f68284" providerId="AD" clId="Web-{E5B6F6A6-089B-4BD9-ABBC-04552C9719F7}" dt="2021-04-15T14:13:22.206" v="15" actId="20577"/>
        <pc:sldMkLst>
          <pc:docMk/>
          <pc:sldMk cId="4011270889" sldId="3840"/>
        </pc:sldMkLst>
        <pc:spChg chg="mod">
          <ac:chgData name="Singh, Aruna (singh4a4)" userId="S::singh4a4@mail.uc.edu::3c13261a-11a0-4e3e-a5bd-385422f68284" providerId="AD" clId="Web-{E5B6F6A6-089B-4BD9-ABBC-04552C9719F7}" dt="2021-04-15T14:12:08.862" v="10" actId="20577"/>
          <ac:spMkLst>
            <pc:docMk/>
            <pc:sldMk cId="4011270889" sldId="3840"/>
            <ac:spMk id="6" creationId="{B038EC65-DC49-EA43-B17D-4AD6F80B0C42}"/>
          </ac:spMkLst>
        </pc:spChg>
        <pc:spChg chg="mod">
          <ac:chgData name="Singh, Aruna (singh4a4)" userId="S::singh4a4@mail.uc.edu::3c13261a-11a0-4e3e-a5bd-385422f68284" providerId="AD" clId="Web-{E5B6F6A6-089B-4BD9-ABBC-04552C9719F7}" dt="2021-04-15T14:13:22.206" v="15" actId="20577"/>
          <ac:spMkLst>
            <pc:docMk/>
            <pc:sldMk cId="4011270889" sldId="3840"/>
            <ac:spMk id="8" creationId="{41EBACC6-9728-D24E-B8D0-9E9456950D69}"/>
          </ac:spMkLst>
        </pc:spChg>
        <pc:spChg chg="mod">
          <ac:chgData name="Singh, Aruna (singh4a4)" userId="S::singh4a4@mail.uc.edu::3c13261a-11a0-4e3e-a5bd-385422f68284" providerId="AD" clId="Web-{E5B6F6A6-089B-4BD9-ABBC-04552C9719F7}" dt="2021-04-15T14:13:12.940" v="12" actId="20577"/>
          <ac:spMkLst>
            <pc:docMk/>
            <pc:sldMk cId="4011270889" sldId="3840"/>
            <ac:spMk id="9" creationId="{F3C93BE6-B070-B149-A51C-5D6AC6302FC9}"/>
          </ac:spMkLst>
        </pc:spChg>
      </pc:sldChg>
      <pc:sldChg chg="modSp">
        <pc:chgData name="Singh, Aruna (singh4a4)" userId="S::singh4a4@mail.uc.edu::3c13261a-11a0-4e3e-a5bd-385422f68284" providerId="AD" clId="Web-{E5B6F6A6-089B-4BD9-ABBC-04552C9719F7}" dt="2021-04-15T14:18:37.112" v="45" actId="14100"/>
        <pc:sldMkLst>
          <pc:docMk/>
          <pc:sldMk cId="1470033214" sldId="3841"/>
        </pc:sldMkLst>
        <pc:spChg chg="mod">
          <ac:chgData name="Singh, Aruna (singh4a4)" userId="S::singh4a4@mail.uc.edu::3c13261a-11a0-4e3e-a5bd-385422f68284" providerId="AD" clId="Web-{E5B6F6A6-089B-4BD9-ABBC-04552C9719F7}" dt="2021-04-15T14:18:37.112" v="45" actId="14100"/>
          <ac:spMkLst>
            <pc:docMk/>
            <pc:sldMk cId="1470033214" sldId="3841"/>
            <ac:spMk id="4" creationId="{586E07A5-9116-40CB-9655-C2C3F7A50E4F}"/>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Training</a:t>
            </a:r>
            <a:r>
              <a:rPr lang="en-US" baseline="0" dirty="0"/>
              <a:t> Data Set</a:t>
            </a:r>
          </a:p>
        </c:rich>
      </c:tx>
      <c:layout>
        <c:manualLayout>
          <c:xMode val="edge"/>
          <c:yMode val="edge"/>
          <c:x val="0.38705631917205541"/>
          <c:y val="2.1093649947653139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3971512825996394"/>
          <c:y val="7.9806599073003665E-2"/>
          <c:w val="0.55936299692721336"/>
          <c:h val="0.79396049164177462"/>
        </c:manualLayout>
      </c:layout>
      <c:doughnutChart>
        <c:varyColors val="1"/>
        <c:ser>
          <c:idx val="0"/>
          <c:order val="0"/>
          <c:tx>
            <c:strRef>
              <c:f>Sheet1!$B$1</c:f>
              <c:strCache>
                <c:ptCount val="1"/>
                <c:pt idx="0">
                  <c:v>Sales</c:v>
                </c:pt>
              </c:strCache>
            </c:strRef>
          </c:tx>
          <c:dPt>
            <c:idx val="0"/>
            <c:bubble3D val="0"/>
            <c:spPr>
              <a:solidFill>
                <a:schemeClr val="accent1">
                  <a:tint val="77000"/>
                </a:schemeClr>
              </a:solidFill>
              <a:ln w="19050">
                <a:solidFill>
                  <a:schemeClr val="lt1"/>
                </a:solidFill>
              </a:ln>
              <a:effectLst/>
            </c:spPr>
            <c:extLst>
              <c:ext xmlns:c16="http://schemas.microsoft.com/office/drawing/2014/chart" uri="{C3380CC4-5D6E-409C-BE32-E72D297353CC}">
                <c16:uniqueId val="{00000001-24F9-8444-B359-47F681191A6B}"/>
              </c:ext>
            </c:extLst>
          </c:dPt>
          <c:dPt>
            <c:idx val="1"/>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03-24F9-8444-B359-47F681191A6B}"/>
              </c:ext>
            </c:extLst>
          </c:dPt>
          <c:cat>
            <c:strRef>
              <c:f>Sheet1!$A$2:$A$3</c:f>
              <c:strCache>
                <c:ptCount val="2"/>
                <c:pt idx="0">
                  <c:v>Positive </c:v>
                </c:pt>
                <c:pt idx="1">
                  <c:v>Negative</c:v>
                </c:pt>
              </c:strCache>
            </c:strRef>
          </c:cat>
          <c:val>
            <c:numRef>
              <c:f>Sheet1!$B$2:$B$3</c:f>
              <c:numCache>
                <c:formatCode>General</c:formatCode>
                <c:ptCount val="2"/>
                <c:pt idx="0">
                  <c:v>65</c:v>
                </c:pt>
                <c:pt idx="1">
                  <c:v>35</c:v>
                </c:pt>
              </c:numCache>
            </c:numRef>
          </c:val>
          <c:extLst>
            <c:ext xmlns:c16="http://schemas.microsoft.com/office/drawing/2014/chart" uri="{C3380CC4-5D6E-409C-BE32-E72D297353CC}">
              <c16:uniqueId val="{00000000-53BD-42FB-AB5C-B9FEA540AEAA}"/>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2.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F98948-3320-4B7F-80FB-AB1137B5078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5F858BE-12F3-4653-B340-0B188B98203C}">
      <dgm:prSet/>
      <dgm:spPr>
        <a:xfrm>
          <a:off x="144884" y="1810"/>
          <a:ext cx="3757166" cy="3757166"/>
        </a:xfrm>
      </dgm:spPr>
      <dgm:t>
        <a:bodyPr/>
        <a:lstStyle/>
        <a:p>
          <a:pPr>
            <a:lnSpc>
              <a:spcPct val="100000"/>
            </a:lnSpc>
            <a:defRPr cap="all"/>
          </a:pPr>
          <a:r>
            <a:rPr lang="en-US">
              <a:latin typeface="Verdana" panose="020B0604030504040204"/>
              <a:ea typeface="+mn-ea"/>
              <a:cs typeface="+mn-cs"/>
            </a:rPr>
            <a:t>ACQUISITION</a:t>
          </a:r>
        </a:p>
      </dgm:t>
    </dgm:pt>
    <dgm:pt modelId="{A18FFBF8-8B7D-40D4-A330-31FF915469FD}" type="parTrans" cxnId="{DEBC30EA-F307-450A-9FE0-DE38E709B7C6}">
      <dgm:prSet/>
      <dgm:spPr/>
      <dgm:t>
        <a:bodyPr/>
        <a:lstStyle/>
        <a:p>
          <a:endParaRPr lang="en-US" sz="1100"/>
        </a:p>
      </dgm:t>
    </dgm:pt>
    <dgm:pt modelId="{BAF7F54C-54BB-4E32-A3BE-70FDDE1ACC7A}" type="sibTrans" cxnId="{DEBC30EA-F307-450A-9FE0-DE38E709B7C6}">
      <dgm:prSet/>
      <dgm:spPr/>
      <dgm:t>
        <a:bodyPr/>
        <a:lstStyle/>
        <a:p>
          <a:endParaRPr lang="en-US"/>
        </a:p>
      </dgm:t>
    </dgm:pt>
    <dgm:pt modelId="{18935234-F39B-4F64-9D3E-ECC198090598}">
      <dgm:prSet/>
      <dgm:spPr>
        <a:xfrm>
          <a:off x="3150616" y="1810"/>
          <a:ext cx="3757166" cy="3757166"/>
        </a:xfrm>
      </dgm:spPr>
      <dgm:t>
        <a:bodyPr/>
        <a:lstStyle/>
        <a:p>
          <a:pPr>
            <a:lnSpc>
              <a:spcPct val="100000"/>
            </a:lnSpc>
            <a:defRPr cap="all"/>
          </a:pPr>
          <a:r>
            <a:rPr lang="en-US">
              <a:latin typeface="Verdana" panose="020B0604030504040204"/>
              <a:ea typeface="+mn-ea"/>
              <a:cs typeface="+mn-cs"/>
            </a:rPr>
            <a:t>CLEANING</a:t>
          </a:r>
        </a:p>
      </dgm:t>
    </dgm:pt>
    <dgm:pt modelId="{B6CB3CF8-E647-4BD2-92CD-1EEA584C5221}" type="parTrans" cxnId="{91D2593C-7D74-43E8-BC24-122A9C83402E}">
      <dgm:prSet/>
      <dgm:spPr/>
      <dgm:t>
        <a:bodyPr/>
        <a:lstStyle/>
        <a:p>
          <a:endParaRPr lang="en-US" sz="1100"/>
        </a:p>
      </dgm:t>
    </dgm:pt>
    <dgm:pt modelId="{A80C0A60-9866-4750-AF50-82E6D30D27C4}" type="sibTrans" cxnId="{91D2593C-7D74-43E8-BC24-122A9C83402E}">
      <dgm:prSet/>
      <dgm:spPr/>
      <dgm:t>
        <a:bodyPr/>
        <a:lstStyle/>
        <a:p>
          <a:endParaRPr lang="en-US"/>
        </a:p>
      </dgm:t>
    </dgm:pt>
    <dgm:pt modelId="{3CA3A262-78E2-46B9-86B9-EC5A18FB14DE}">
      <dgm:prSet/>
      <dgm:spPr>
        <a:xfrm>
          <a:off x="6156349" y="1810"/>
          <a:ext cx="3757166" cy="3757166"/>
        </a:xfrm>
      </dgm:spPr>
      <dgm:t>
        <a:bodyPr/>
        <a:lstStyle/>
        <a:p>
          <a:pPr>
            <a:lnSpc>
              <a:spcPct val="100000"/>
            </a:lnSpc>
            <a:defRPr cap="all"/>
          </a:pPr>
          <a:r>
            <a:rPr lang="en-US" dirty="0">
              <a:latin typeface="Verdana" panose="020B0604030504040204"/>
              <a:ea typeface="+mn-ea"/>
              <a:cs typeface="+mn-cs"/>
            </a:rPr>
            <a:t>LABELING</a:t>
          </a:r>
        </a:p>
      </dgm:t>
    </dgm:pt>
    <dgm:pt modelId="{6BBE6B70-7535-4543-9D22-9A5FD3AA825E}" type="parTrans" cxnId="{DA22B488-0463-414F-B875-46191CF8188F}">
      <dgm:prSet/>
      <dgm:spPr/>
      <dgm:t>
        <a:bodyPr/>
        <a:lstStyle/>
        <a:p>
          <a:endParaRPr lang="en-US" sz="1100"/>
        </a:p>
      </dgm:t>
    </dgm:pt>
    <dgm:pt modelId="{B3A5339B-3B69-46DF-810A-B2517955555D}" type="sibTrans" cxnId="{DA22B488-0463-414F-B875-46191CF8188F}">
      <dgm:prSet/>
      <dgm:spPr/>
      <dgm:t>
        <a:bodyPr/>
        <a:lstStyle/>
        <a:p>
          <a:endParaRPr lang="en-US"/>
        </a:p>
      </dgm:t>
    </dgm:pt>
    <dgm:pt modelId="{3EA2AC16-020D-44BC-BAED-23C220FE1191}" type="pres">
      <dgm:prSet presAssocID="{64F98948-3320-4B7F-80FB-AB1137B5078B}" presName="root" presStyleCnt="0">
        <dgm:presLayoutVars>
          <dgm:dir/>
          <dgm:resizeHandles val="exact"/>
        </dgm:presLayoutVars>
      </dgm:prSet>
      <dgm:spPr/>
    </dgm:pt>
    <dgm:pt modelId="{C5EFFEEF-B9C4-4E91-8ECE-855AF33E069D}" type="pres">
      <dgm:prSet presAssocID="{15F858BE-12F3-4653-B340-0B188B98203C}" presName="compNode" presStyleCnt="0"/>
      <dgm:spPr/>
    </dgm:pt>
    <dgm:pt modelId="{E233C286-034C-4532-B60C-12970BA39D2F}" type="pres">
      <dgm:prSet presAssocID="{15F858BE-12F3-4653-B340-0B188B98203C}" presName="iconBgRect" presStyleLbl="bgShp" presStyleIdx="0" presStyleCnt="3"/>
      <dgm:spPr/>
    </dgm:pt>
    <dgm:pt modelId="{6DDE2940-B753-43C2-A17A-81974D9E24F5}" type="pres">
      <dgm:prSet presAssocID="{15F858BE-12F3-4653-B340-0B188B98203C}"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Document with solid fill"/>
        </a:ext>
      </dgm:extLst>
    </dgm:pt>
    <dgm:pt modelId="{AA526F8E-0C32-4D93-AF35-90D811E05F26}" type="pres">
      <dgm:prSet presAssocID="{15F858BE-12F3-4653-B340-0B188B98203C}" presName="spaceRect" presStyleCnt="0"/>
      <dgm:spPr/>
    </dgm:pt>
    <dgm:pt modelId="{EB069928-DA46-4619-9FAC-0AD63EAFF50A}" type="pres">
      <dgm:prSet presAssocID="{15F858BE-12F3-4653-B340-0B188B98203C}" presName="textRect" presStyleLbl="revTx" presStyleIdx="0" presStyleCnt="3">
        <dgm:presLayoutVars>
          <dgm:chMax val="1"/>
          <dgm:chPref val="1"/>
        </dgm:presLayoutVars>
      </dgm:prSet>
      <dgm:spPr/>
    </dgm:pt>
    <dgm:pt modelId="{264BFE45-466E-48B3-9E75-C81F7E57F119}" type="pres">
      <dgm:prSet presAssocID="{BAF7F54C-54BB-4E32-A3BE-70FDDE1ACC7A}" presName="sibTrans" presStyleCnt="0"/>
      <dgm:spPr/>
    </dgm:pt>
    <dgm:pt modelId="{EFDE7B0B-77E8-4398-8696-26E326710670}" type="pres">
      <dgm:prSet presAssocID="{18935234-F39B-4F64-9D3E-ECC198090598}" presName="compNode" presStyleCnt="0"/>
      <dgm:spPr/>
    </dgm:pt>
    <dgm:pt modelId="{84A4951E-4B8E-43A5-A2B5-2F01ECDF9293}" type="pres">
      <dgm:prSet presAssocID="{18935234-F39B-4F64-9D3E-ECC198090598}" presName="iconBgRect" presStyleLbl="bgShp" presStyleIdx="1" presStyleCnt="3"/>
      <dgm:spPr/>
    </dgm:pt>
    <dgm:pt modelId="{AFF0F161-DD83-4BC2-AF11-1795F49613AC}" type="pres">
      <dgm:prSet presAssocID="{18935234-F39B-4F64-9D3E-ECC19809059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p and bucket"/>
        </a:ext>
      </dgm:extLst>
    </dgm:pt>
    <dgm:pt modelId="{9EF16B9B-406E-4CD4-9D80-F774B4C45F35}" type="pres">
      <dgm:prSet presAssocID="{18935234-F39B-4F64-9D3E-ECC198090598}" presName="spaceRect" presStyleCnt="0"/>
      <dgm:spPr/>
    </dgm:pt>
    <dgm:pt modelId="{1C1A8611-00AC-4025-995D-28D0FD602A03}" type="pres">
      <dgm:prSet presAssocID="{18935234-F39B-4F64-9D3E-ECC198090598}" presName="textRect" presStyleLbl="revTx" presStyleIdx="1" presStyleCnt="3">
        <dgm:presLayoutVars>
          <dgm:chMax val="1"/>
          <dgm:chPref val="1"/>
        </dgm:presLayoutVars>
      </dgm:prSet>
      <dgm:spPr/>
    </dgm:pt>
    <dgm:pt modelId="{7ECBBC80-5ABB-4B99-B0F2-74C51ECD16F9}" type="pres">
      <dgm:prSet presAssocID="{A80C0A60-9866-4750-AF50-82E6D30D27C4}" presName="sibTrans" presStyleCnt="0"/>
      <dgm:spPr/>
    </dgm:pt>
    <dgm:pt modelId="{136E1AA3-51A2-4B1B-882D-99A2FAAB9870}" type="pres">
      <dgm:prSet presAssocID="{3CA3A262-78E2-46B9-86B9-EC5A18FB14DE}" presName="compNode" presStyleCnt="0"/>
      <dgm:spPr/>
    </dgm:pt>
    <dgm:pt modelId="{FCA6DC17-8F12-420B-A02A-0CB619A0FF75}" type="pres">
      <dgm:prSet presAssocID="{3CA3A262-78E2-46B9-86B9-EC5A18FB14DE}" presName="iconBgRect" presStyleLbl="bgShp" presStyleIdx="2" presStyleCnt="3"/>
      <dgm:spPr/>
    </dgm:pt>
    <dgm:pt modelId="{8366B1D7-C995-4FC9-AECA-3F40557215D5}" type="pres">
      <dgm:prSet presAssocID="{3CA3A262-78E2-46B9-86B9-EC5A18FB14D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g"/>
        </a:ext>
      </dgm:extLst>
    </dgm:pt>
    <dgm:pt modelId="{F3F41166-6D92-4060-A110-3757477AF981}" type="pres">
      <dgm:prSet presAssocID="{3CA3A262-78E2-46B9-86B9-EC5A18FB14DE}" presName="spaceRect" presStyleCnt="0"/>
      <dgm:spPr/>
    </dgm:pt>
    <dgm:pt modelId="{39ACF621-D2CB-4E25-B3F2-B506C6941C73}" type="pres">
      <dgm:prSet presAssocID="{3CA3A262-78E2-46B9-86B9-EC5A18FB14DE}" presName="textRect" presStyleLbl="revTx" presStyleIdx="2" presStyleCnt="3">
        <dgm:presLayoutVars>
          <dgm:chMax val="1"/>
          <dgm:chPref val="1"/>
        </dgm:presLayoutVars>
      </dgm:prSet>
      <dgm:spPr/>
    </dgm:pt>
  </dgm:ptLst>
  <dgm:cxnLst>
    <dgm:cxn modelId="{20181B16-FB9A-477E-A104-70E041BF9779}" type="presOf" srcId="{15F858BE-12F3-4653-B340-0B188B98203C}" destId="{EB069928-DA46-4619-9FAC-0AD63EAFF50A}" srcOrd="0" destOrd="0" presId="urn:microsoft.com/office/officeart/2018/5/layout/IconCircleLabelList"/>
    <dgm:cxn modelId="{617FE11F-9ED3-4046-AAE8-3BAF4689B6FD}" type="presOf" srcId="{18935234-F39B-4F64-9D3E-ECC198090598}" destId="{1C1A8611-00AC-4025-995D-28D0FD602A03}" srcOrd="0" destOrd="0" presId="urn:microsoft.com/office/officeart/2018/5/layout/IconCircleLabelList"/>
    <dgm:cxn modelId="{E5170927-9667-4583-98CA-663A841E0296}" type="presOf" srcId="{3CA3A262-78E2-46B9-86B9-EC5A18FB14DE}" destId="{39ACF621-D2CB-4E25-B3F2-B506C6941C73}" srcOrd="0" destOrd="0" presId="urn:microsoft.com/office/officeart/2018/5/layout/IconCircleLabelList"/>
    <dgm:cxn modelId="{91D2593C-7D74-43E8-BC24-122A9C83402E}" srcId="{64F98948-3320-4B7F-80FB-AB1137B5078B}" destId="{18935234-F39B-4F64-9D3E-ECC198090598}" srcOrd="1" destOrd="0" parTransId="{B6CB3CF8-E647-4BD2-92CD-1EEA584C5221}" sibTransId="{A80C0A60-9866-4750-AF50-82E6D30D27C4}"/>
    <dgm:cxn modelId="{DA22B488-0463-414F-B875-46191CF8188F}" srcId="{64F98948-3320-4B7F-80FB-AB1137B5078B}" destId="{3CA3A262-78E2-46B9-86B9-EC5A18FB14DE}" srcOrd="2" destOrd="0" parTransId="{6BBE6B70-7535-4543-9D22-9A5FD3AA825E}" sibTransId="{B3A5339B-3B69-46DF-810A-B2517955555D}"/>
    <dgm:cxn modelId="{F34DE290-C0FC-4280-BB20-57DC75DAE6F6}" type="presOf" srcId="{64F98948-3320-4B7F-80FB-AB1137B5078B}" destId="{3EA2AC16-020D-44BC-BAED-23C220FE1191}" srcOrd="0" destOrd="0" presId="urn:microsoft.com/office/officeart/2018/5/layout/IconCircleLabelList"/>
    <dgm:cxn modelId="{DEBC30EA-F307-450A-9FE0-DE38E709B7C6}" srcId="{64F98948-3320-4B7F-80FB-AB1137B5078B}" destId="{15F858BE-12F3-4653-B340-0B188B98203C}" srcOrd="0" destOrd="0" parTransId="{A18FFBF8-8B7D-40D4-A330-31FF915469FD}" sibTransId="{BAF7F54C-54BB-4E32-A3BE-70FDDE1ACC7A}"/>
    <dgm:cxn modelId="{A9157113-FA0E-4FD1-AC02-3D397E58104E}" type="presParOf" srcId="{3EA2AC16-020D-44BC-BAED-23C220FE1191}" destId="{C5EFFEEF-B9C4-4E91-8ECE-855AF33E069D}" srcOrd="0" destOrd="0" presId="urn:microsoft.com/office/officeart/2018/5/layout/IconCircleLabelList"/>
    <dgm:cxn modelId="{AE13EBA7-7944-4B57-A7AB-7088FD6DFCF3}" type="presParOf" srcId="{C5EFFEEF-B9C4-4E91-8ECE-855AF33E069D}" destId="{E233C286-034C-4532-B60C-12970BA39D2F}" srcOrd="0" destOrd="0" presId="urn:microsoft.com/office/officeart/2018/5/layout/IconCircleLabelList"/>
    <dgm:cxn modelId="{830AFD96-912E-4ED8-84C2-CF465C9633C2}" type="presParOf" srcId="{C5EFFEEF-B9C4-4E91-8ECE-855AF33E069D}" destId="{6DDE2940-B753-43C2-A17A-81974D9E24F5}" srcOrd="1" destOrd="0" presId="urn:microsoft.com/office/officeart/2018/5/layout/IconCircleLabelList"/>
    <dgm:cxn modelId="{98A44943-5332-4D1D-9359-4A5566E4903D}" type="presParOf" srcId="{C5EFFEEF-B9C4-4E91-8ECE-855AF33E069D}" destId="{AA526F8E-0C32-4D93-AF35-90D811E05F26}" srcOrd="2" destOrd="0" presId="urn:microsoft.com/office/officeart/2018/5/layout/IconCircleLabelList"/>
    <dgm:cxn modelId="{076FE198-57A8-43B2-B49B-07AA593468D6}" type="presParOf" srcId="{C5EFFEEF-B9C4-4E91-8ECE-855AF33E069D}" destId="{EB069928-DA46-4619-9FAC-0AD63EAFF50A}" srcOrd="3" destOrd="0" presId="urn:microsoft.com/office/officeart/2018/5/layout/IconCircleLabelList"/>
    <dgm:cxn modelId="{8632784D-CD1C-45C7-B4DC-93094E943A3E}" type="presParOf" srcId="{3EA2AC16-020D-44BC-BAED-23C220FE1191}" destId="{264BFE45-466E-48B3-9E75-C81F7E57F119}" srcOrd="1" destOrd="0" presId="urn:microsoft.com/office/officeart/2018/5/layout/IconCircleLabelList"/>
    <dgm:cxn modelId="{F3631C0F-EE68-4B2C-9799-A0C9DABDC11C}" type="presParOf" srcId="{3EA2AC16-020D-44BC-BAED-23C220FE1191}" destId="{EFDE7B0B-77E8-4398-8696-26E326710670}" srcOrd="2" destOrd="0" presId="urn:microsoft.com/office/officeart/2018/5/layout/IconCircleLabelList"/>
    <dgm:cxn modelId="{46FEA204-B7F5-4C18-BBEC-1BFB9A54F8B2}" type="presParOf" srcId="{EFDE7B0B-77E8-4398-8696-26E326710670}" destId="{84A4951E-4B8E-43A5-A2B5-2F01ECDF9293}" srcOrd="0" destOrd="0" presId="urn:microsoft.com/office/officeart/2018/5/layout/IconCircleLabelList"/>
    <dgm:cxn modelId="{94CAD6BC-2896-4C48-A0E9-D30B126866F4}" type="presParOf" srcId="{EFDE7B0B-77E8-4398-8696-26E326710670}" destId="{AFF0F161-DD83-4BC2-AF11-1795F49613AC}" srcOrd="1" destOrd="0" presId="urn:microsoft.com/office/officeart/2018/5/layout/IconCircleLabelList"/>
    <dgm:cxn modelId="{399C4724-DACB-4FDF-9B11-AFB7D212ACD0}" type="presParOf" srcId="{EFDE7B0B-77E8-4398-8696-26E326710670}" destId="{9EF16B9B-406E-4CD4-9D80-F774B4C45F35}" srcOrd="2" destOrd="0" presId="urn:microsoft.com/office/officeart/2018/5/layout/IconCircleLabelList"/>
    <dgm:cxn modelId="{BC0C49AA-85E6-4EF2-98BF-708C39A81401}" type="presParOf" srcId="{EFDE7B0B-77E8-4398-8696-26E326710670}" destId="{1C1A8611-00AC-4025-995D-28D0FD602A03}" srcOrd="3" destOrd="0" presId="urn:microsoft.com/office/officeart/2018/5/layout/IconCircleLabelList"/>
    <dgm:cxn modelId="{A0E4E469-A34D-4EBF-9B9B-7DF91020D490}" type="presParOf" srcId="{3EA2AC16-020D-44BC-BAED-23C220FE1191}" destId="{7ECBBC80-5ABB-4B99-B0F2-74C51ECD16F9}" srcOrd="3" destOrd="0" presId="urn:microsoft.com/office/officeart/2018/5/layout/IconCircleLabelList"/>
    <dgm:cxn modelId="{845AEDA0-A6A2-4929-8D9D-E10F1436F946}" type="presParOf" srcId="{3EA2AC16-020D-44BC-BAED-23C220FE1191}" destId="{136E1AA3-51A2-4B1B-882D-99A2FAAB9870}" srcOrd="4" destOrd="0" presId="urn:microsoft.com/office/officeart/2018/5/layout/IconCircleLabelList"/>
    <dgm:cxn modelId="{81115A02-DAA3-4555-B708-4606031B8E35}" type="presParOf" srcId="{136E1AA3-51A2-4B1B-882D-99A2FAAB9870}" destId="{FCA6DC17-8F12-420B-A02A-0CB619A0FF75}" srcOrd="0" destOrd="0" presId="urn:microsoft.com/office/officeart/2018/5/layout/IconCircleLabelList"/>
    <dgm:cxn modelId="{17F452EE-2874-4486-AF65-4398DB67DF49}" type="presParOf" srcId="{136E1AA3-51A2-4B1B-882D-99A2FAAB9870}" destId="{8366B1D7-C995-4FC9-AECA-3F40557215D5}" srcOrd="1" destOrd="0" presId="urn:microsoft.com/office/officeart/2018/5/layout/IconCircleLabelList"/>
    <dgm:cxn modelId="{21804164-6658-4B1D-9BCA-F8E4C996BA8E}" type="presParOf" srcId="{136E1AA3-51A2-4B1B-882D-99A2FAAB9870}" destId="{F3F41166-6D92-4060-A110-3757477AF981}" srcOrd="2" destOrd="0" presId="urn:microsoft.com/office/officeart/2018/5/layout/IconCircleLabelList"/>
    <dgm:cxn modelId="{97C575EF-6F01-4B5B-A4B4-3C4335440BE9}" type="presParOf" srcId="{136E1AA3-51A2-4B1B-882D-99A2FAAB9870}" destId="{39ACF621-D2CB-4E25-B3F2-B506C6941C7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E266598-363A-4AD2-B5D9-C68F20C39A1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93A227F-A61E-4698-80E9-759BD3F40D8A}">
      <dgm:prSet/>
      <dgm:spPr/>
      <dgm:t>
        <a:bodyPr/>
        <a:lstStyle/>
        <a:p>
          <a:r>
            <a:rPr lang="en-US"/>
            <a:t>Removed the stop words .</a:t>
          </a:r>
        </a:p>
      </dgm:t>
    </dgm:pt>
    <dgm:pt modelId="{D4B9DEE8-D345-4C6A-A0A7-8F7E5B3F5F54}" type="parTrans" cxnId="{E59C70DF-27F9-4942-BF5C-6122C6AC60AC}">
      <dgm:prSet/>
      <dgm:spPr/>
      <dgm:t>
        <a:bodyPr/>
        <a:lstStyle/>
        <a:p>
          <a:endParaRPr lang="en-US"/>
        </a:p>
      </dgm:t>
    </dgm:pt>
    <dgm:pt modelId="{7DB6F285-8CFE-442C-8E73-DD1560C917AF}" type="sibTrans" cxnId="{E59C70DF-27F9-4942-BF5C-6122C6AC60AC}">
      <dgm:prSet/>
      <dgm:spPr/>
      <dgm:t>
        <a:bodyPr/>
        <a:lstStyle/>
        <a:p>
          <a:endParaRPr lang="en-US"/>
        </a:p>
      </dgm:t>
    </dgm:pt>
    <dgm:pt modelId="{318AD469-FECF-4C87-A565-68425602AA69}">
      <dgm:prSet/>
      <dgm:spPr/>
      <dgm:t>
        <a:bodyPr/>
        <a:lstStyle/>
        <a:p>
          <a:r>
            <a:rPr lang="en-US" dirty="0"/>
            <a:t>Used TFIDF vectorizer on our training dataset to extract the features.</a:t>
          </a:r>
        </a:p>
      </dgm:t>
    </dgm:pt>
    <dgm:pt modelId="{AD97CA5B-4D59-492F-AFFE-DEEA5DC7D591}" type="parTrans" cxnId="{5FCD1C55-5F5D-41D4-AEA8-72040726DA90}">
      <dgm:prSet/>
      <dgm:spPr/>
      <dgm:t>
        <a:bodyPr/>
        <a:lstStyle/>
        <a:p>
          <a:endParaRPr lang="en-US"/>
        </a:p>
      </dgm:t>
    </dgm:pt>
    <dgm:pt modelId="{37445BB3-9004-4F95-B3A4-5A2B96C519BF}" type="sibTrans" cxnId="{5FCD1C55-5F5D-41D4-AEA8-72040726DA90}">
      <dgm:prSet/>
      <dgm:spPr/>
      <dgm:t>
        <a:bodyPr/>
        <a:lstStyle/>
        <a:p>
          <a:endParaRPr lang="en-US"/>
        </a:p>
      </dgm:t>
    </dgm:pt>
    <dgm:pt modelId="{AE74BD1C-55E1-4707-A446-1826C9010EB6}">
      <dgm:prSet/>
      <dgm:spPr/>
      <dgm:t>
        <a:bodyPr/>
        <a:lstStyle/>
        <a:p>
          <a:r>
            <a:rPr lang="en-US"/>
            <a:t>These features are then used to vectorize our test data set.</a:t>
          </a:r>
        </a:p>
      </dgm:t>
    </dgm:pt>
    <dgm:pt modelId="{03AF74B0-C7BA-4C8C-87C9-6AF4E59A2FE1}" type="parTrans" cxnId="{978DD053-156D-461E-9DBA-A9E2CECB9C1B}">
      <dgm:prSet/>
      <dgm:spPr/>
      <dgm:t>
        <a:bodyPr/>
        <a:lstStyle/>
        <a:p>
          <a:endParaRPr lang="en-US"/>
        </a:p>
      </dgm:t>
    </dgm:pt>
    <dgm:pt modelId="{D8519DB8-0834-43A3-893F-E542C316A6A4}" type="sibTrans" cxnId="{978DD053-156D-461E-9DBA-A9E2CECB9C1B}">
      <dgm:prSet/>
      <dgm:spPr/>
      <dgm:t>
        <a:bodyPr/>
        <a:lstStyle/>
        <a:p>
          <a:endParaRPr lang="en-US"/>
        </a:p>
      </dgm:t>
    </dgm:pt>
    <dgm:pt modelId="{FA4874AB-D43D-463A-A916-DBB197C692B4}">
      <dgm:prSet/>
      <dgm:spPr/>
      <dgm:t>
        <a:bodyPr/>
        <a:lstStyle/>
        <a:p>
          <a:r>
            <a:rPr lang="en-US" dirty="0"/>
            <a:t>Both the vectors are then used to obtain the predicted labels using the SVC classify function of Scikit-learn.</a:t>
          </a:r>
        </a:p>
      </dgm:t>
    </dgm:pt>
    <dgm:pt modelId="{DABB4C02-C39D-45DC-BA7C-26B2C1BADC88}" type="parTrans" cxnId="{1479DC33-4893-4950-84B4-7D82C5F14E8B}">
      <dgm:prSet/>
      <dgm:spPr/>
      <dgm:t>
        <a:bodyPr/>
        <a:lstStyle/>
        <a:p>
          <a:endParaRPr lang="en-US"/>
        </a:p>
      </dgm:t>
    </dgm:pt>
    <dgm:pt modelId="{16FABA6C-D62E-430D-AB40-FF59077752D4}" type="sibTrans" cxnId="{1479DC33-4893-4950-84B4-7D82C5F14E8B}">
      <dgm:prSet/>
      <dgm:spPr/>
      <dgm:t>
        <a:bodyPr/>
        <a:lstStyle/>
        <a:p>
          <a:endParaRPr lang="en-US"/>
        </a:p>
      </dgm:t>
    </dgm:pt>
    <dgm:pt modelId="{41584D9D-59C0-4CD9-9FAA-3357BC4AEBD4}" type="pres">
      <dgm:prSet presAssocID="{CE266598-363A-4AD2-B5D9-C68F20C39A1D}" presName="root" presStyleCnt="0">
        <dgm:presLayoutVars>
          <dgm:dir/>
          <dgm:resizeHandles val="exact"/>
        </dgm:presLayoutVars>
      </dgm:prSet>
      <dgm:spPr/>
    </dgm:pt>
    <dgm:pt modelId="{B7E36268-FD32-487F-81EC-2F4F128FAA2D}" type="pres">
      <dgm:prSet presAssocID="{D93A227F-A61E-4698-80E9-759BD3F40D8A}" presName="compNode" presStyleCnt="0"/>
      <dgm:spPr/>
    </dgm:pt>
    <dgm:pt modelId="{239AF018-FCE9-494F-9B31-6D0920808BD8}" type="pres">
      <dgm:prSet presAssocID="{D93A227F-A61E-4698-80E9-759BD3F40D8A}" presName="bgRect" presStyleLbl="bgShp" presStyleIdx="0" presStyleCnt="4"/>
      <dgm:spPr/>
    </dgm:pt>
    <dgm:pt modelId="{DB1FA19C-FED5-40D7-AAA5-BFB716F7503E}" type="pres">
      <dgm:prSet presAssocID="{D93A227F-A61E-4698-80E9-759BD3F40D8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 Sign"/>
        </a:ext>
      </dgm:extLst>
    </dgm:pt>
    <dgm:pt modelId="{3DC0C7FC-EA35-46C2-8F07-2E119CF47140}" type="pres">
      <dgm:prSet presAssocID="{D93A227F-A61E-4698-80E9-759BD3F40D8A}" presName="spaceRect" presStyleCnt="0"/>
      <dgm:spPr/>
    </dgm:pt>
    <dgm:pt modelId="{226CA657-2C30-40E8-B5C0-6B26CC4C6038}" type="pres">
      <dgm:prSet presAssocID="{D93A227F-A61E-4698-80E9-759BD3F40D8A}" presName="parTx" presStyleLbl="revTx" presStyleIdx="0" presStyleCnt="4">
        <dgm:presLayoutVars>
          <dgm:chMax val="0"/>
          <dgm:chPref val="0"/>
        </dgm:presLayoutVars>
      </dgm:prSet>
      <dgm:spPr/>
    </dgm:pt>
    <dgm:pt modelId="{B45CAEF3-E8E8-4B8C-B530-701626FE0726}" type="pres">
      <dgm:prSet presAssocID="{7DB6F285-8CFE-442C-8E73-DD1560C917AF}" presName="sibTrans" presStyleCnt="0"/>
      <dgm:spPr/>
    </dgm:pt>
    <dgm:pt modelId="{54391A5F-AFE0-4330-95A7-68B522C93333}" type="pres">
      <dgm:prSet presAssocID="{318AD469-FECF-4C87-A565-68425602AA69}" presName="compNode" presStyleCnt="0"/>
      <dgm:spPr/>
    </dgm:pt>
    <dgm:pt modelId="{B4EC74DA-A586-49E7-B5D2-761BBE8A3F0F}" type="pres">
      <dgm:prSet presAssocID="{318AD469-FECF-4C87-A565-68425602AA69}" presName="bgRect" presStyleLbl="bgShp" presStyleIdx="1" presStyleCnt="4"/>
      <dgm:spPr/>
    </dgm:pt>
    <dgm:pt modelId="{91ED6983-39F8-47B6-9F57-2A944031CA7B}" type="pres">
      <dgm:prSet presAssocID="{318AD469-FECF-4C87-A565-68425602AA6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CDD45FA5-A761-4F50-8EA6-F86EC433C84E}" type="pres">
      <dgm:prSet presAssocID="{318AD469-FECF-4C87-A565-68425602AA69}" presName="spaceRect" presStyleCnt="0"/>
      <dgm:spPr/>
    </dgm:pt>
    <dgm:pt modelId="{D60F6AC0-E728-405B-AF46-CEB49798C6A1}" type="pres">
      <dgm:prSet presAssocID="{318AD469-FECF-4C87-A565-68425602AA69}" presName="parTx" presStyleLbl="revTx" presStyleIdx="1" presStyleCnt="4">
        <dgm:presLayoutVars>
          <dgm:chMax val="0"/>
          <dgm:chPref val="0"/>
        </dgm:presLayoutVars>
      </dgm:prSet>
      <dgm:spPr/>
    </dgm:pt>
    <dgm:pt modelId="{D6EE30C8-7C03-4F60-8342-E7F9B5804B5C}" type="pres">
      <dgm:prSet presAssocID="{37445BB3-9004-4F95-B3A4-5A2B96C519BF}" presName="sibTrans" presStyleCnt="0"/>
      <dgm:spPr/>
    </dgm:pt>
    <dgm:pt modelId="{4D5125CA-2884-4ABD-8C02-4AC8ED8F5C3B}" type="pres">
      <dgm:prSet presAssocID="{AE74BD1C-55E1-4707-A446-1826C9010EB6}" presName="compNode" presStyleCnt="0"/>
      <dgm:spPr/>
    </dgm:pt>
    <dgm:pt modelId="{B10F8775-6C27-4576-8DA5-9C22E56C2DF7}" type="pres">
      <dgm:prSet presAssocID="{AE74BD1C-55E1-4707-A446-1826C9010EB6}" presName="bgRect" presStyleLbl="bgShp" presStyleIdx="2" presStyleCnt="4"/>
      <dgm:spPr/>
    </dgm:pt>
    <dgm:pt modelId="{35D7DC96-39C4-4FE2-81D4-533399F79D08}" type="pres">
      <dgm:prSet presAssocID="{AE74BD1C-55E1-4707-A446-1826C9010EB6}"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Fork In Road outline"/>
        </a:ext>
      </dgm:extLst>
    </dgm:pt>
    <dgm:pt modelId="{F7D2075E-DC40-4360-9C6B-5E1A5E916520}" type="pres">
      <dgm:prSet presAssocID="{AE74BD1C-55E1-4707-A446-1826C9010EB6}" presName="spaceRect" presStyleCnt="0"/>
      <dgm:spPr/>
    </dgm:pt>
    <dgm:pt modelId="{AC763BA8-2279-478B-B5CC-0941A32E3F6B}" type="pres">
      <dgm:prSet presAssocID="{AE74BD1C-55E1-4707-A446-1826C9010EB6}" presName="parTx" presStyleLbl="revTx" presStyleIdx="2" presStyleCnt="4">
        <dgm:presLayoutVars>
          <dgm:chMax val="0"/>
          <dgm:chPref val="0"/>
        </dgm:presLayoutVars>
      </dgm:prSet>
      <dgm:spPr/>
    </dgm:pt>
    <dgm:pt modelId="{0F80316E-E320-4A03-9842-DBC43121210D}" type="pres">
      <dgm:prSet presAssocID="{D8519DB8-0834-43A3-893F-E542C316A6A4}" presName="sibTrans" presStyleCnt="0"/>
      <dgm:spPr/>
    </dgm:pt>
    <dgm:pt modelId="{9B6E03A5-2B93-491F-A6CC-7771AEDBFC3A}" type="pres">
      <dgm:prSet presAssocID="{FA4874AB-D43D-463A-A916-DBB197C692B4}" presName="compNode" presStyleCnt="0"/>
      <dgm:spPr/>
    </dgm:pt>
    <dgm:pt modelId="{46AD4826-B922-40D5-97E6-1F247FA920BE}" type="pres">
      <dgm:prSet presAssocID="{FA4874AB-D43D-463A-A916-DBB197C692B4}" presName="bgRect" presStyleLbl="bgShp" presStyleIdx="3" presStyleCnt="4"/>
      <dgm:spPr/>
    </dgm:pt>
    <dgm:pt modelId="{60AEA2FC-EDA5-416A-B09A-4AD662BCA4C5}" type="pres">
      <dgm:prSet presAssocID="{FA4874AB-D43D-463A-A916-DBB197C692B4}"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Lights On with solid fill"/>
        </a:ext>
      </dgm:extLst>
    </dgm:pt>
    <dgm:pt modelId="{B752AF5F-EED5-42B0-902E-F2E2AA464A4A}" type="pres">
      <dgm:prSet presAssocID="{FA4874AB-D43D-463A-A916-DBB197C692B4}" presName="spaceRect" presStyleCnt="0"/>
      <dgm:spPr/>
    </dgm:pt>
    <dgm:pt modelId="{7C6BCACD-26A0-48ED-B236-E3C6C27E7F54}" type="pres">
      <dgm:prSet presAssocID="{FA4874AB-D43D-463A-A916-DBB197C692B4}" presName="parTx" presStyleLbl="revTx" presStyleIdx="3" presStyleCnt="4">
        <dgm:presLayoutVars>
          <dgm:chMax val="0"/>
          <dgm:chPref val="0"/>
        </dgm:presLayoutVars>
      </dgm:prSet>
      <dgm:spPr/>
    </dgm:pt>
  </dgm:ptLst>
  <dgm:cxnLst>
    <dgm:cxn modelId="{1479DC33-4893-4950-84B4-7D82C5F14E8B}" srcId="{CE266598-363A-4AD2-B5D9-C68F20C39A1D}" destId="{FA4874AB-D43D-463A-A916-DBB197C692B4}" srcOrd="3" destOrd="0" parTransId="{DABB4C02-C39D-45DC-BA7C-26B2C1BADC88}" sibTransId="{16FABA6C-D62E-430D-AB40-FF59077752D4}"/>
    <dgm:cxn modelId="{08F1C33E-73B4-41C7-9E19-936374CD0576}" type="presOf" srcId="{AE74BD1C-55E1-4707-A446-1826C9010EB6}" destId="{AC763BA8-2279-478B-B5CC-0941A32E3F6B}" srcOrd="0" destOrd="0" presId="urn:microsoft.com/office/officeart/2018/2/layout/IconVerticalSolidList"/>
    <dgm:cxn modelId="{219F3D4F-90E7-4D25-89DE-5EC404816825}" type="presOf" srcId="{318AD469-FECF-4C87-A565-68425602AA69}" destId="{D60F6AC0-E728-405B-AF46-CEB49798C6A1}" srcOrd="0" destOrd="0" presId="urn:microsoft.com/office/officeart/2018/2/layout/IconVerticalSolidList"/>
    <dgm:cxn modelId="{978DD053-156D-461E-9DBA-A9E2CECB9C1B}" srcId="{CE266598-363A-4AD2-B5D9-C68F20C39A1D}" destId="{AE74BD1C-55E1-4707-A446-1826C9010EB6}" srcOrd="2" destOrd="0" parTransId="{03AF74B0-C7BA-4C8C-87C9-6AF4E59A2FE1}" sibTransId="{D8519DB8-0834-43A3-893F-E542C316A6A4}"/>
    <dgm:cxn modelId="{5FCD1C55-5F5D-41D4-AEA8-72040726DA90}" srcId="{CE266598-363A-4AD2-B5D9-C68F20C39A1D}" destId="{318AD469-FECF-4C87-A565-68425602AA69}" srcOrd="1" destOrd="0" parTransId="{AD97CA5B-4D59-492F-AFFE-DEEA5DC7D591}" sibTransId="{37445BB3-9004-4F95-B3A4-5A2B96C519BF}"/>
    <dgm:cxn modelId="{482AF55F-42E4-4CB9-875F-51AA22EDEF3B}" type="presOf" srcId="{CE266598-363A-4AD2-B5D9-C68F20C39A1D}" destId="{41584D9D-59C0-4CD9-9FAA-3357BC4AEBD4}" srcOrd="0" destOrd="0" presId="urn:microsoft.com/office/officeart/2018/2/layout/IconVerticalSolidList"/>
    <dgm:cxn modelId="{771D448E-904D-4ACC-89DF-4F8935FB68A8}" type="presOf" srcId="{FA4874AB-D43D-463A-A916-DBB197C692B4}" destId="{7C6BCACD-26A0-48ED-B236-E3C6C27E7F54}" srcOrd="0" destOrd="0" presId="urn:microsoft.com/office/officeart/2018/2/layout/IconVerticalSolidList"/>
    <dgm:cxn modelId="{397C7492-6A56-4DDE-A885-4222E5E01AA6}" type="presOf" srcId="{D93A227F-A61E-4698-80E9-759BD3F40D8A}" destId="{226CA657-2C30-40E8-B5C0-6B26CC4C6038}" srcOrd="0" destOrd="0" presId="urn:microsoft.com/office/officeart/2018/2/layout/IconVerticalSolidList"/>
    <dgm:cxn modelId="{E59C70DF-27F9-4942-BF5C-6122C6AC60AC}" srcId="{CE266598-363A-4AD2-B5D9-C68F20C39A1D}" destId="{D93A227F-A61E-4698-80E9-759BD3F40D8A}" srcOrd="0" destOrd="0" parTransId="{D4B9DEE8-D345-4C6A-A0A7-8F7E5B3F5F54}" sibTransId="{7DB6F285-8CFE-442C-8E73-DD1560C917AF}"/>
    <dgm:cxn modelId="{427CFF42-BC50-4ADF-8320-97151389759E}" type="presParOf" srcId="{41584D9D-59C0-4CD9-9FAA-3357BC4AEBD4}" destId="{B7E36268-FD32-487F-81EC-2F4F128FAA2D}" srcOrd="0" destOrd="0" presId="urn:microsoft.com/office/officeart/2018/2/layout/IconVerticalSolidList"/>
    <dgm:cxn modelId="{D52C33E6-D26E-446D-8EB4-C890D95073B8}" type="presParOf" srcId="{B7E36268-FD32-487F-81EC-2F4F128FAA2D}" destId="{239AF018-FCE9-494F-9B31-6D0920808BD8}" srcOrd="0" destOrd="0" presId="urn:microsoft.com/office/officeart/2018/2/layout/IconVerticalSolidList"/>
    <dgm:cxn modelId="{9708B620-6BFA-429F-AD69-53777639E614}" type="presParOf" srcId="{B7E36268-FD32-487F-81EC-2F4F128FAA2D}" destId="{DB1FA19C-FED5-40D7-AAA5-BFB716F7503E}" srcOrd="1" destOrd="0" presId="urn:microsoft.com/office/officeart/2018/2/layout/IconVerticalSolidList"/>
    <dgm:cxn modelId="{168B4CC1-DED0-40B8-A9E6-95A8B4F7BF33}" type="presParOf" srcId="{B7E36268-FD32-487F-81EC-2F4F128FAA2D}" destId="{3DC0C7FC-EA35-46C2-8F07-2E119CF47140}" srcOrd="2" destOrd="0" presId="urn:microsoft.com/office/officeart/2018/2/layout/IconVerticalSolidList"/>
    <dgm:cxn modelId="{B587338A-71E0-40E5-9346-6147ECE7000F}" type="presParOf" srcId="{B7E36268-FD32-487F-81EC-2F4F128FAA2D}" destId="{226CA657-2C30-40E8-B5C0-6B26CC4C6038}" srcOrd="3" destOrd="0" presId="urn:microsoft.com/office/officeart/2018/2/layout/IconVerticalSolidList"/>
    <dgm:cxn modelId="{7CD5B166-0A09-4D13-B33A-826394E6B7CE}" type="presParOf" srcId="{41584D9D-59C0-4CD9-9FAA-3357BC4AEBD4}" destId="{B45CAEF3-E8E8-4B8C-B530-701626FE0726}" srcOrd="1" destOrd="0" presId="urn:microsoft.com/office/officeart/2018/2/layout/IconVerticalSolidList"/>
    <dgm:cxn modelId="{307992BB-1F17-42D3-BC30-ADA9E661A0FB}" type="presParOf" srcId="{41584D9D-59C0-4CD9-9FAA-3357BC4AEBD4}" destId="{54391A5F-AFE0-4330-95A7-68B522C93333}" srcOrd="2" destOrd="0" presId="urn:microsoft.com/office/officeart/2018/2/layout/IconVerticalSolidList"/>
    <dgm:cxn modelId="{62ECFDBD-3575-43F0-87B1-A22E3C91DCDE}" type="presParOf" srcId="{54391A5F-AFE0-4330-95A7-68B522C93333}" destId="{B4EC74DA-A586-49E7-B5D2-761BBE8A3F0F}" srcOrd="0" destOrd="0" presId="urn:microsoft.com/office/officeart/2018/2/layout/IconVerticalSolidList"/>
    <dgm:cxn modelId="{4AE9D4A0-0847-4AC7-AA60-8AC894CAE85E}" type="presParOf" srcId="{54391A5F-AFE0-4330-95A7-68B522C93333}" destId="{91ED6983-39F8-47B6-9F57-2A944031CA7B}" srcOrd="1" destOrd="0" presId="urn:microsoft.com/office/officeart/2018/2/layout/IconVerticalSolidList"/>
    <dgm:cxn modelId="{54DE2055-CB6A-4229-9634-36ACFCB14D5F}" type="presParOf" srcId="{54391A5F-AFE0-4330-95A7-68B522C93333}" destId="{CDD45FA5-A761-4F50-8EA6-F86EC433C84E}" srcOrd="2" destOrd="0" presId="urn:microsoft.com/office/officeart/2018/2/layout/IconVerticalSolidList"/>
    <dgm:cxn modelId="{29CF3786-FCD1-4927-90CD-DE658B69F804}" type="presParOf" srcId="{54391A5F-AFE0-4330-95A7-68B522C93333}" destId="{D60F6AC0-E728-405B-AF46-CEB49798C6A1}" srcOrd="3" destOrd="0" presId="urn:microsoft.com/office/officeart/2018/2/layout/IconVerticalSolidList"/>
    <dgm:cxn modelId="{F9B236FE-4372-47EF-AB8B-CB379C368348}" type="presParOf" srcId="{41584D9D-59C0-4CD9-9FAA-3357BC4AEBD4}" destId="{D6EE30C8-7C03-4F60-8342-E7F9B5804B5C}" srcOrd="3" destOrd="0" presId="urn:microsoft.com/office/officeart/2018/2/layout/IconVerticalSolidList"/>
    <dgm:cxn modelId="{1B731ED2-9044-450E-BC0F-ADE72F30D4AC}" type="presParOf" srcId="{41584D9D-59C0-4CD9-9FAA-3357BC4AEBD4}" destId="{4D5125CA-2884-4ABD-8C02-4AC8ED8F5C3B}" srcOrd="4" destOrd="0" presId="urn:microsoft.com/office/officeart/2018/2/layout/IconVerticalSolidList"/>
    <dgm:cxn modelId="{2D579ABF-4BFA-455E-B4A3-CA0FDF24FF16}" type="presParOf" srcId="{4D5125CA-2884-4ABD-8C02-4AC8ED8F5C3B}" destId="{B10F8775-6C27-4576-8DA5-9C22E56C2DF7}" srcOrd="0" destOrd="0" presId="urn:microsoft.com/office/officeart/2018/2/layout/IconVerticalSolidList"/>
    <dgm:cxn modelId="{B7B4F316-80F1-4C4D-B245-1E7FF9B2E2B2}" type="presParOf" srcId="{4D5125CA-2884-4ABD-8C02-4AC8ED8F5C3B}" destId="{35D7DC96-39C4-4FE2-81D4-533399F79D08}" srcOrd="1" destOrd="0" presId="urn:microsoft.com/office/officeart/2018/2/layout/IconVerticalSolidList"/>
    <dgm:cxn modelId="{15ABB16B-34FB-45AD-9005-0793435096F5}" type="presParOf" srcId="{4D5125CA-2884-4ABD-8C02-4AC8ED8F5C3B}" destId="{F7D2075E-DC40-4360-9C6B-5E1A5E916520}" srcOrd="2" destOrd="0" presId="urn:microsoft.com/office/officeart/2018/2/layout/IconVerticalSolidList"/>
    <dgm:cxn modelId="{892B56EF-D728-4E6F-9039-0C88F85E8912}" type="presParOf" srcId="{4D5125CA-2884-4ABD-8C02-4AC8ED8F5C3B}" destId="{AC763BA8-2279-478B-B5CC-0941A32E3F6B}" srcOrd="3" destOrd="0" presId="urn:microsoft.com/office/officeart/2018/2/layout/IconVerticalSolidList"/>
    <dgm:cxn modelId="{52DAF371-ADFE-4777-B9C1-FAD18A0F7283}" type="presParOf" srcId="{41584D9D-59C0-4CD9-9FAA-3357BC4AEBD4}" destId="{0F80316E-E320-4A03-9842-DBC43121210D}" srcOrd="5" destOrd="0" presId="urn:microsoft.com/office/officeart/2018/2/layout/IconVerticalSolidList"/>
    <dgm:cxn modelId="{66E37E13-9603-419B-9489-BD1811914BA7}" type="presParOf" srcId="{41584D9D-59C0-4CD9-9FAA-3357BC4AEBD4}" destId="{9B6E03A5-2B93-491F-A6CC-7771AEDBFC3A}" srcOrd="6" destOrd="0" presId="urn:microsoft.com/office/officeart/2018/2/layout/IconVerticalSolidList"/>
    <dgm:cxn modelId="{31F581A9-C27F-4E4A-A046-F7BAC420F788}" type="presParOf" srcId="{9B6E03A5-2B93-491F-A6CC-7771AEDBFC3A}" destId="{46AD4826-B922-40D5-97E6-1F247FA920BE}" srcOrd="0" destOrd="0" presId="urn:microsoft.com/office/officeart/2018/2/layout/IconVerticalSolidList"/>
    <dgm:cxn modelId="{46BB2658-6F1D-4B3D-9C85-90D360531F28}" type="presParOf" srcId="{9B6E03A5-2B93-491F-A6CC-7771AEDBFC3A}" destId="{60AEA2FC-EDA5-416A-B09A-4AD662BCA4C5}" srcOrd="1" destOrd="0" presId="urn:microsoft.com/office/officeart/2018/2/layout/IconVerticalSolidList"/>
    <dgm:cxn modelId="{2F461D5A-22A8-43DF-B965-EED18B7758F0}" type="presParOf" srcId="{9B6E03A5-2B93-491F-A6CC-7771AEDBFC3A}" destId="{B752AF5F-EED5-42B0-902E-F2E2AA464A4A}" srcOrd="2" destOrd="0" presId="urn:microsoft.com/office/officeart/2018/2/layout/IconVerticalSolidList"/>
    <dgm:cxn modelId="{2AE96C67-BC64-4591-AC21-0BC2F9B06B92}" type="presParOf" srcId="{9B6E03A5-2B93-491F-A6CC-7771AEDBFC3A}" destId="{7C6BCACD-26A0-48ED-B236-E3C6C27E7F5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C8E434-3704-4835-B5F4-9CCEDD3F2B0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CA1E89A3-636E-4960-8923-3DA4DEA42F1C}">
      <dgm:prSet/>
      <dgm:spPr/>
      <dgm:t>
        <a:bodyPr/>
        <a:lstStyle/>
        <a:p>
          <a:r>
            <a:rPr lang="en-US"/>
            <a:t>Further Analysis</a:t>
          </a:r>
        </a:p>
      </dgm:t>
    </dgm:pt>
    <dgm:pt modelId="{88306C5B-64EE-4254-BA9A-A9E3AC57EB3E}" type="parTrans" cxnId="{0E559776-776C-4536-81EB-39FB9219DBEF}">
      <dgm:prSet/>
      <dgm:spPr/>
      <dgm:t>
        <a:bodyPr/>
        <a:lstStyle/>
        <a:p>
          <a:endParaRPr lang="en-US"/>
        </a:p>
      </dgm:t>
    </dgm:pt>
    <dgm:pt modelId="{B073639B-A7AA-4435-87FD-9888AAD61140}" type="sibTrans" cxnId="{0E559776-776C-4536-81EB-39FB9219DBEF}">
      <dgm:prSet/>
      <dgm:spPr/>
      <dgm:t>
        <a:bodyPr/>
        <a:lstStyle/>
        <a:p>
          <a:endParaRPr lang="en-US"/>
        </a:p>
      </dgm:t>
    </dgm:pt>
    <dgm:pt modelId="{0A6F3EEE-63BC-47E6-B2D7-C4D58E4A6FBF}">
      <dgm:prSet/>
      <dgm:spPr/>
      <dgm:t>
        <a:bodyPr/>
        <a:lstStyle/>
        <a:p>
          <a:r>
            <a:rPr lang="en-US" dirty="0"/>
            <a:t>Pull data from more data sources. i.e. Reddit</a:t>
          </a:r>
        </a:p>
      </dgm:t>
    </dgm:pt>
    <dgm:pt modelId="{5C32AAFE-15DB-449B-A3C4-F2EBE8A3F27A}" type="parTrans" cxnId="{AC696247-840E-434C-8B91-11A15ECA2ECF}">
      <dgm:prSet/>
      <dgm:spPr/>
      <dgm:t>
        <a:bodyPr/>
        <a:lstStyle/>
        <a:p>
          <a:endParaRPr lang="en-US"/>
        </a:p>
      </dgm:t>
    </dgm:pt>
    <dgm:pt modelId="{140D8E63-04E2-481B-947C-87E4208679F3}" type="sibTrans" cxnId="{AC696247-840E-434C-8B91-11A15ECA2ECF}">
      <dgm:prSet/>
      <dgm:spPr/>
      <dgm:t>
        <a:bodyPr/>
        <a:lstStyle/>
        <a:p>
          <a:endParaRPr lang="en-US"/>
        </a:p>
      </dgm:t>
    </dgm:pt>
    <dgm:pt modelId="{3C4552F7-93FD-40D1-8F54-470BBDBC0F06}">
      <dgm:prSet/>
      <dgm:spPr/>
      <dgm:t>
        <a:bodyPr/>
        <a:lstStyle/>
        <a:p>
          <a:r>
            <a:rPr lang="en-US" dirty="0"/>
            <a:t>Develop training set manually and specific to Tesla, CCIV, and EV language</a:t>
          </a:r>
        </a:p>
      </dgm:t>
    </dgm:pt>
    <dgm:pt modelId="{7194BCB7-F42B-4A13-8BF6-D83FA72843E4}" type="parTrans" cxnId="{45DB505F-9EAE-4DD5-9528-E5230F326338}">
      <dgm:prSet/>
      <dgm:spPr/>
      <dgm:t>
        <a:bodyPr/>
        <a:lstStyle/>
        <a:p>
          <a:endParaRPr lang="en-US"/>
        </a:p>
      </dgm:t>
    </dgm:pt>
    <dgm:pt modelId="{C9DEC763-7CD3-4263-91AC-04CC1104E6F5}" type="sibTrans" cxnId="{45DB505F-9EAE-4DD5-9528-E5230F326338}">
      <dgm:prSet/>
      <dgm:spPr/>
      <dgm:t>
        <a:bodyPr/>
        <a:lstStyle/>
        <a:p>
          <a:endParaRPr lang="en-US"/>
        </a:p>
      </dgm:t>
    </dgm:pt>
    <dgm:pt modelId="{60F9219B-28CE-495A-B81E-494AA0DAF4D3}">
      <dgm:prSet/>
      <dgm:spPr/>
      <dgm:t>
        <a:bodyPr/>
        <a:lstStyle/>
        <a:p>
          <a:r>
            <a:rPr lang="en-US" dirty="0"/>
            <a:t>Sentiment Analysis Applications</a:t>
          </a:r>
        </a:p>
      </dgm:t>
    </dgm:pt>
    <dgm:pt modelId="{A0A2622B-FCC7-4091-BB27-21DB70651B93}" type="parTrans" cxnId="{596B185F-C3DC-495C-B7DC-805D831021CF}">
      <dgm:prSet/>
      <dgm:spPr/>
      <dgm:t>
        <a:bodyPr/>
        <a:lstStyle/>
        <a:p>
          <a:endParaRPr lang="en-US"/>
        </a:p>
      </dgm:t>
    </dgm:pt>
    <dgm:pt modelId="{DD3D794A-43D2-406C-BEA4-22E88543F951}" type="sibTrans" cxnId="{596B185F-C3DC-495C-B7DC-805D831021CF}">
      <dgm:prSet/>
      <dgm:spPr/>
      <dgm:t>
        <a:bodyPr/>
        <a:lstStyle/>
        <a:p>
          <a:endParaRPr lang="en-US"/>
        </a:p>
      </dgm:t>
    </dgm:pt>
    <dgm:pt modelId="{0979828D-8D7D-4B4D-8D1B-0FBC07D9A1FB}">
      <dgm:prSet/>
      <dgm:spPr/>
      <dgm:t>
        <a:bodyPr/>
        <a:lstStyle/>
        <a:p>
          <a:r>
            <a:rPr lang="en-US" dirty="0"/>
            <a:t>Monitor Product Release</a:t>
          </a:r>
        </a:p>
      </dgm:t>
    </dgm:pt>
    <dgm:pt modelId="{3A8B5B2C-ABA3-436B-8FDF-5EB16103C4A3}" type="parTrans" cxnId="{741B68E7-1F19-46D6-9452-F816D7364EDB}">
      <dgm:prSet/>
      <dgm:spPr/>
      <dgm:t>
        <a:bodyPr/>
        <a:lstStyle/>
        <a:p>
          <a:endParaRPr lang="en-US"/>
        </a:p>
      </dgm:t>
    </dgm:pt>
    <dgm:pt modelId="{12A85DF2-4621-4A37-B022-3C6833AF0666}" type="sibTrans" cxnId="{741B68E7-1F19-46D6-9452-F816D7364EDB}">
      <dgm:prSet/>
      <dgm:spPr/>
      <dgm:t>
        <a:bodyPr/>
        <a:lstStyle/>
        <a:p>
          <a:endParaRPr lang="en-US"/>
        </a:p>
      </dgm:t>
    </dgm:pt>
    <dgm:pt modelId="{B9C26D73-C32A-494B-9BC5-CD3898CFB349}">
      <dgm:prSet/>
      <dgm:spPr/>
      <dgm:t>
        <a:bodyPr/>
        <a:lstStyle/>
        <a:p>
          <a:r>
            <a:rPr lang="en-US" dirty="0"/>
            <a:t>Natural Language Processing (NLP) Applications</a:t>
          </a:r>
        </a:p>
      </dgm:t>
    </dgm:pt>
    <dgm:pt modelId="{A317C4A5-5849-4F87-8EF0-290C91B89DF9}" type="parTrans" cxnId="{FF1520F3-7293-41C8-B342-7AB71BE0A25C}">
      <dgm:prSet/>
      <dgm:spPr/>
      <dgm:t>
        <a:bodyPr/>
        <a:lstStyle/>
        <a:p>
          <a:endParaRPr lang="en-US"/>
        </a:p>
      </dgm:t>
    </dgm:pt>
    <dgm:pt modelId="{5393CFB6-0ABF-42BD-A409-E272729C6F66}" type="sibTrans" cxnId="{FF1520F3-7293-41C8-B342-7AB71BE0A25C}">
      <dgm:prSet/>
      <dgm:spPr/>
      <dgm:t>
        <a:bodyPr/>
        <a:lstStyle/>
        <a:p>
          <a:endParaRPr lang="en-US"/>
        </a:p>
      </dgm:t>
    </dgm:pt>
    <dgm:pt modelId="{277F8D03-8C9C-4715-8058-D8ABE5C77765}">
      <dgm:prSet/>
      <dgm:spPr/>
      <dgm:t>
        <a:bodyPr/>
        <a:lstStyle/>
        <a:p>
          <a:r>
            <a:rPr lang="en-US" dirty="0"/>
            <a:t>Content Categorization</a:t>
          </a:r>
        </a:p>
      </dgm:t>
    </dgm:pt>
    <dgm:pt modelId="{5543AA06-C59F-4365-A75D-D0F7FE06B792}" type="parTrans" cxnId="{E4007A2D-2C6D-4AFE-B826-03804204A14F}">
      <dgm:prSet/>
      <dgm:spPr/>
      <dgm:t>
        <a:bodyPr/>
        <a:lstStyle/>
        <a:p>
          <a:endParaRPr lang="en-US"/>
        </a:p>
      </dgm:t>
    </dgm:pt>
    <dgm:pt modelId="{3D6EEDCF-B01D-4DD1-88CB-A30608BC0FBC}" type="sibTrans" cxnId="{E4007A2D-2C6D-4AFE-B826-03804204A14F}">
      <dgm:prSet/>
      <dgm:spPr/>
      <dgm:t>
        <a:bodyPr/>
        <a:lstStyle/>
        <a:p>
          <a:endParaRPr lang="en-US"/>
        </a:p>
      </dgm:t>
    </dgm:pt>
    <dgm:pt modelId="{2AAAA2C4-E15A-4A81-B2CA-34080B1FA85D}">
      <dgm:prSet/>
      <dgm:spPr/>
      <dgm:t>
        <a:bodyPr/>
        <a:lstStyle/>
        <a:p>
          <a:r>
            <a:rPr lang="en-US" dirty="0"/>
            <a:t>Speech-to-Text (vice versa) conversion</a:t>
          </a:r>
        </a:p>
      </dgm:t>
    </dgm:pt>
    <dgm:pt modelId="{B35881F7-EEA6-4162-80B5-8C178BFF71F4}" type="parTrans" cxnId="{BBE7179F-54B3-4ADD-AD86-908C3603BCE3}">
      <dgm:prSet/>
      <dgm:spPr/>
      <dgm:t>
        <a:bodyPr/>
        <a:lstStyle/>
        <a:p>
          <a:endParaRPr lang="en-US"/>
        </a:p>
      </dgm:t>
    </dgm:pt>
    <dgm:pt modelId="{0EABC71E-7062-4B50-ADBC-1B8356C01634}" type="sibTrans" cxnId="{BBE7179F-54B3-4ADD-AD86-908C3603BCE3}">
      <dgm:prSet/>
      <dgm:spPr/>
      <dgm:t>
        <a:bodyPr/>
        <a:lstStyle/>
        <a:p>
          <a:endParaRPr lang="en-US"/>
        </a:p>
      </dgm:t>
    </dgm:pt>
    <dgm:pt modelId="{CAA0F41D-7E85-4275-A0C7-D8219CA8DC0F}">
      <dgm:prSet/>
      <dgm:spPr/>
      <dgm:t>
        <a:bodyPr/>
        <a:lstStyle/>
        <a:p>
          <a:r>
            <a:rPr lang="en-US"/>
            <a:t>Document Summarization &amp; Contextual Extraction</a:t>
          </a:r>
        </a:p>
      </dgm:t>
    </dgm:pt>
    <dgm:pt modelId="{6E2CA8CD-6749-4938-A1DE-9EFB6633AC52}" type="parTrans" cxnId="{E15D4ACA-E7B0-4657-9DD6-F000A8D4397B}">
      <dgm:prSet/>
      <dgm:spPr/>
      <dgm:t>
        <a:bodyPr/>
        <a:lstStyle/>
        <a:p>
          <a:endParaRPr lang="en-US"/>
        </a:p>
      </dgm:t>
    </dgm:pt>
    <dgm:pt modelId="{599382AA-B3DE-4908-8503-F32DF2CE00D1}" type="sibTrans" cxnId="{E15D4ACA-E7B0-4657-9DD6-F000A8D4397B}">
      <dgm:prSet/>
      <dgm:spPr/>
      <dgm:t>
        <a:bodyPr/>
        <a:lstStyle/>
        <a:p>
          <a:endParaRPr lang="en-US"/>
        </a:p>
      </dgm:t>
    </dgm:pt>
    <dgm:pt modelId="{C268E13B-2319-403B-A4FA-8AECD113D924}">
      <dgm:prSet/>
      <dgm:spPr/>
      <dgm:t>
        <a:bodyPr/>
        <a:lstStyle/>
        <a:p>
          <a:r>
            <a:rPr lang="en-US" dirty="0"/>
            <a:t>Market Research</a:t>
          </a:r>
        </a:p>
      </dgm:t>
    </dgm:pt>
    <dgm:pt modelId="{8BCF84B8-F465-4576-8EC9-3E331C34F694}" type="parTrans" cxnId="{C2D6F2D8-B891-4EDA-B027-6F33E1507D8A}">
      <dgm:prSet/>
      <dgm:spPr/>
      <dgm:t>
        <a:bodyPr/>
        <a:lstStyle/>
        <a:p>
          <a:endParaRPr lang="en-US"/>
        </a:p>
      </dgm:t>
    </dgm:pt>
    <dgm:pt modelId="{D0E15635-0A81-47A6-89DD-5985EE4729F2}" type="sibTrans" cxnId="{C2D6F2D8-B891-4EDA-B027-6F33E1507D8A}">
      <dgm:prSet/>
      <dgm:spPr/>
      <dgm:t>
        <a:bodyPr/>
        <a:lstStyle/>
        <a:p>
          <a:endParaRPr lang="en-US"/>
        </a:p>
      </dgm:t>
    </dgm:pt>
    <dgm:pt modelId="{6078FD19-BD2A-4620-B423-FBF9F1F8E42D}">
      <dgm:prSet/>
      <dgm:spPr/>
      <dgm:t>
        <a:bodyPr/>
        <a:lstStyle/>
        <a:p>
          <a:r>
            <a:rPr lang="en-US" dirty="0"/>
            <a:t>Identify Customer Trends</a:t>
          </a:r>
        </a:p>
      </dgm:t>
    </dgm:pt>
    <dgm:pt modelId="{D5881995-136D-46F1-8B77-5473374543FF}" type="parTrans" cxnId="{D7E17FBE-E9DD-4481-B728-928A1C89B6F8}">
      <dgm:prSet/>
      <dgm:spPr/>
      <dgm:t>
        <a:bodyPr/>
        <a:lstStyle/>
        <a:p>
          <a:endParaRPr lang="en-US"/>
        </a:p>
      </dgm:t>
    </dgm:pt>
    <dgm:pt modelId="{1AAC0B41-D34F-4087-9E8B-417E47C70637}" type="sibTrans" cxnId="{D7E17FBE-E9DD-4481-B728-928A1C89B6F8}">
      <dgm:prSet/>
      <dgm:spPr/>
      <dgm:t>
        <a:bodyPr/>
        <a:lstStyle/>
        <a:p>
          <a:endParaRPr lang="en-US"/>
        </a:p>
      </dgm:t>
    </dgm:pt>
    <dgm:pt modelId="{7111092F-5440-4AFE-B680-5C53B1CB2A26}">
      <dgm:prSet/>
      <dgm:spPr/>
      <dgm:t>
        <a:bodyPr/>
        <a:lstStyle/>
        <a:p>
          <a:r>
            <a:rPr lang="en-US" dirty="0"/>
            <a:t>Brand Management</a:t>
          </a:r>
        </a:p>
      </dgm:t>
    </dgm:pt>
    <dgm:pt modelId="{0742CD03-9FB7-4C0C-B982-D7E1FA9D83A1}" type="parTrans" cxnId="{DF602CB2-53F9-4C9B-ADCE-8747A1D46F80}">
      <dgm:prSet/>
      <dgm:spPr/>
      <dgm:t>
        <a:bodyPr/>
        <a:lstStyle/>
        <a:p>
          <a:endParaRPr lang="en-US"/>
        </a:p>
      </dgm:t>
    </dgm:pt>
    <dgm:pt modelId="{BB219648-DD87-4060-A84E-22CE7CE2027E}" type="sibTrans" cxnId="{DF602CB2-53F9-4C9B-ADCE-8747A1D46F80}">
      <dgm:prSet/>
      <dgm:spPr/>
      <dgm:t>
        <a:bodyPr/>
        <a:lstStyle/>
        <a:p>
          <a:endParaRPr lang="en-US"/>
        </a:p>
      </dgm:t>
    </dgm:pt>
    <dgm:pt modelId="{1CE9C108-5914-4D73-9B8A-2597FC38DEAB}">
      <dgm:prSet/>
      <dgm:spPr/>
      <dgm:t>
        <a:bodyPr/>
        <a:lstStyle/>
        <a:p>
          <a:r>
            <a:rPr lang="en-US" dirty="0"/>
            <a:t>Act to improve reputation</a:t>
          </a:r>
        </a:p>
      </dgm:t>
    </dgm:pt>
    <dgm:pt modelId="{511D9981-591F-458D-A151-38CCBDF315F2}" type="parTrans" cxnId="{19AC9F90-9602-4CC2-97E1-BB000CA580D1}">
      <dgm:prSet/>
      <dgm:spPr/>
      <dgm:t>
        <a:bodyPr/>
        <a:lstStyle/>
        <a:p>
          <a:endParaRPr lang="en-US"/>
        </a:p>
      </dgm:t>
    </dgm:pt>
    <dgm:pt modelId="{2983C4A3-713F-4EC6-B96B-57AA7A02AC97}" type="sibTrans" cxnId="{19AC9F90-9602-4CC2-97E1-BB000CA580D1}">
      <dgm:prSet/>
      <dgm:spPr/>
      <dgm:t>
        <a:bodyPr/>
        <a:lstStyle/>
        <a:p>
          <a:endParaRPr lang="en-US"/>
        </a:p>
      </dgm:t>
    </dgm:pt>
    <dgm:pt modelId="{9E73F724-25C9-4B2D-8B79-AFBA2453B1D4}" type="pres">
      <dgm:prSet presAssocID="{6EC8E434-3704-4835-B5F4-9CCEDD3F2B0E}" presName="linear" presStyleCnt="0">
        <dgm:presLayoutVars>
          <dgm:dir/>
          <dgm:animLvl val="lvl"/>
          <dgm:resizeHandles val="exact"/>
        </dgm:presLayoutVars>
      </dgm:prSet>
      <dgm:spPr/>
    </dgm:pt>
    <dgm:pt modelId="{16E8530D-EC3C-43FE-B45F-FF130F3CAEFA}" type="pres">
      <dgm:prSet presAssocID="{CA1E89A3-636E-4960-8923-3DA4DEA42F1C}" presName="parentLin" presStyleCnt="0"/>
      <dgm:spPr/>
    </dgm:pt>
    <dgm:pt modelId="{CF6F5DF8-A294-4A2A-A414-58D7CC943ADE}" type="pres">
      <dgm:prSet presAssocID="{CA1E89A3-636E-4960-8923-3DA4DEA42F1C}" presName="parentLeftMargin" presStyleLbl="node1" presStyleIdx="0" presStyleCnt="3"/>
      <dgm:spPr/>
    </dgm:pt>
    <dgm:pt modelId="{4C375BA0-FBC9-4200-9145-193B9C86E97C}" type="pres">
      <dgm:prSet presAssocID="{CA1E89A3-636E-4960-8923-3DA4DEA42F1C}" presName="parentText" presStyleLbl="node1" presStyleIdx="0" presStyleCnt="3">
        <dgm:presLayoutVars>
          <dgm:chMax val="0"/>
          <dgm:bulletEnabled val="1"/>
        </dgm:presLayoutVars>
      </dgm:prSet>
      <dgm:spPr/>
    </dgm:pt>
    <dgm:pt modelId="{268AD6C1-E167-472E-9C36-845F07624F84}" type="pres">
      <dgm:prSet presAssocID="{CA1E89A3-636E-4960-8923-3DA4DEA42F1C}" presName="negativeSpace" presStyleCnt="0"/>
      <dgm:spPr/>
    </dgm:pt>
    <dgm:pt modelId="{A4D8AE9F-9BB7-4B72-910A-8FBA6C6462A8}" type="pres">
      <dgm:prSet presAssocID="{CA1E89A3-636E-4960-8923-3DA4DEA42F1C}" presName="childText" presStyleLbl="conFgAcc1" presStyleIdx="0" presStyleCnt="3">
        <dgm:presLayoutVars>
          <dgm:bulletEnabled val="1"/>
        </dgm:presLayoutVars>
      </dgm:prSet>
      <dgm:spPr/>
    </dgm:pt>
    <dgm:pt modelId="{A7B796C5-BE65-4FAA-8731-1A7DD4804924}" type="pres">
      <dgm:prSet presAssocID="{B073639B-A7AA-4435-87FD-9888AAD61140}" presName="spaceBetweenRectangles" presStyleCnt="0"/>
      <dgm:spPr/>
    </dgm:pt>
    <dgm:pt modelId="{C8D2358E-E569-4603-8EC7-F3BF49B8B944}" type="pres">
      <dgm:prSet presAssocID="{60F9219B-28CE-495A-B81E-494AA0DAF4D3}" presName="parentLin" presStyleCnt="0"/>
      <dgm:spPr/>
    </dgm:pt>
    <dgm:pt modelId="{2B212D1A-1877-447D-8FA5-BFDC488E8D23}" type="pres">
      <dgm:prSet presAssocID="{60F9219B-28CE-495A-B81E-494AA0DAF4D3}" presName="parentLeftMargin" presStyleLbl="node1" presStyleIdx="0" presStyleCnt="3"/>
      <dgm:spPr/>
    </dgm:pt>
    <dgm:pt modelId="{C2622280-3545-4495-885F-54670E305C81}" type="pres">
      <dgm:prSet presAssocID="{60F9219B-28CE-495A-B81E-494AA0DAF4D3}" presName="parentText" presStyleLbl="node1" presStyleIdx="1" presStyleCnt="3">
        <dgm:presLayoutVars>
          <dgm:chMax val="0"/>
          <dgm:bulletEnabled val="1"/>
        </dgm:presLayoutVars>
      </dgm:prSet>
      <dgm:spPr/>
    </dgm:pt>
    <dgm:pt modelId="{CF2417C4-542D-4928-BDA0-E2C9513578B8}" type="pres">
      <dgm:prSet presAssocID="{60F9219B-28CE-495A-B81E-494AA0DAF4D3}" presName="negativeSpace" presStyleCnt="0"/>
      <dgm:spPr/>
    </dgm:pt>
    <dgm:pt modelId="{5DBA5094-A211-4FFD-9EC7-F165E088C105}" type="pres">
      <dgm:prSet presAssocID="{60F9219B-28CE-495A-B81E-494AA0DAF4D3}" presName="childText" presStyleLbl="conFgAcc1" presStyleIdx="1" presStyleCnt="3">
        <dgm:presLayoutVars>
          <dgm:bulletEnabled val="1"/>
        </dgm:presLayoutVars>
      </dgm:prSet>
      <dgm:spPr/>
    </dgm:pt>
    <dgm:pt modelId="{2ABA74F6-F98B-41B9-AAD6-70106D1E313E}" type="pres">
      <dgm:prSet presAssocID="{DD3D794A-43D2-406C-BEA4-22E88543F951}" presName="spaceBetweenRectangles" presStyleCnt="0"/>
      <dgm:spPr/>
    </dgm:pt>
    <dgm:pt modelId="{1F95AF03-F4C0-420E-862C-827C09D09091}" type="pres">
      <dgm:prSet presAssocID="{B9C26D73-C32A-494B-9BC5-CD3898CFB349}" presName="parentLin" presStyleCnt="0"/>
      <dgm:spPr/>
    </dgm:pt>
    <dgm:pt modelId="{B3CD75EC-089E-4190-B3A4-1D6BB5C4F6D9}" type="pres">
      <dgm:prSet presAssocID="{B9C26D73-C32A-494B-9BC5-CD3898CFB349}" presName="parentLeftMargin" presStyleLbl="node1" presStyleIdx="1" presStyleCnt="3"/>
      <dgm:spPr/>
    </dgm:pt>
    <dgm:pt modelId="{7A36195A-536D-4C47-9648-8B2CC6EE920D}" type="pres">
      <dgm:prSet presAssocID="{B9C26D73-C32A-494B-9BC5-CD3898CFB349}" presName="parentText" presStyleLbl="node1" presStyleIdx="2" presStyleCnt="3">
        <dgm:presLayoutVars>
          <dgm:chMax val="0"/>
          <dgm:bulletEnabled val="1"/>
        </dgm:presLayoutVars>
      </dgm:prSet>
      <dgm:spPr/>
    </dgm:pt>
    <dgm:pt modelId="{0A0BC027-ACAA-4701-8D4C-2D48735783DC}" type="pres">
      <dgm:prSet presAssocID="{B9C26D73-C32A-494B-9BC5-CD3898CFB349}" presName="negativeSpace" presStyleCnt="0"/>
      <dgm:spPr/>
    </dgm:pt>
    <dgm:pt modelId="{98C5B8C0-8AE3-42C0-963F-9BD4319195F4}" type="pres">
      <dgm:prSet presAssocID="{B9C26D73-C32A-494B-9BC5-CD3898CFB349}" presName="childText" presStyleLbl="conFgAcc1" presStyleIdx="2" presStyleCnt="3">
        <dgm:presLayoutVars>
          <dgm:bulletEnabled val="1"/>
        </dgm:presLayoutVars>
      </dgm:prSet>
      <dgm:spPr/>
    </dgm:pt>
  </dgm:ptLst>
  <dgm:cxnLst>
    <dgm:cxn modelId="{3326CC13-0A65-4D16-9C6F-7D2DDA01F7B7}" type="presOf" srcId="{3C4552F7-93FD-40D1-8F54-470BBDBC0F06}" destId="{A4D8AE9F-9BB7-4B72-910A-8FBA6C6462A8}" srcOrd="0" destOrd="1" presId="urn:microsoft.com/office/officeart/2005/8/layout/list1"/>
    <dgm:cxn modelId="{E6326415-C998-4E62-8FAA-B2AF326CB558}" type="presOf" srcId="{6078FD19-BD2A-4620-B423-FBF9F1F8E42D}" destId="{5DBA5094-A211-4FFD-9EC7-F165E088C105}" srcOrd="0" destOrd="2" presId="urn:microsoft.com/office/officeart/2005/8/layout/list1"/>
    <dgm:cxn modelId="{074F7827-0082-4980-8DD4-BDF3EE3F3925}" type="presOf" srcId="{CAA0F41D-7E85-4275-A0C7-D8219CA8DC0F}" destId="{98C5B8C0-8AE3-42C0-963F-9BD4319195F4}" srcOrd="0" destOrd="2" presId="urn:microsoft.com/office/officeart/2005/8/layout/list1"/>
    <dgm:cxn modelId="{E4007A2D-2C6D-4AFE-B826-03804204A14F}" srcId="{B9C26D73-C32A-494B-9BC5-CD3898CFB349}" destId="{277F8D03-8C9C-4715-8058-D8ABE5C77765}" srcOrd="0" destOrd="0" parTransId="{5543AA06-C59F-4365-A75D-D0F7FE06B792}" sibTransId="{3D6EEDCF-B01D-4DD1-88CB-A30608BC0FBC}"/>
    <dgm:cxn modelId="{C479E730-F727-4F39-8879-D3095F5DAE54}" type="presOf" srcId="{0979828D-8D7D-4B4D-8D1B-0FBC07D9A1FB}" destId="{5DBA5094-A211-4FFD-9EC7-F165E088C105}" srcOrd="0" destOrd="0" presId="urn:microsoft.com/office/officeart/2005/8/layout/list1"/>
    <dgm:cxn modelId="{AC696247-840E-434C-8B91-11A15ECA2ECF}" srcId="{CA1E89A3-636E-4960-8923-3DA4DEA42F1C}" destId="{0A6F3EEE-63BC-47E6-B2D7-C4D58E4A6FBF}" srcOrd="0" destOrd="0" parTransId="{5C32AAFE-15DB-449B-A3C4-F2EBE8A3F27A}" sibTransId="{140D8E63-04E2-481B-947C-87E4208679F3}"/>
    <dgm:cxn modelId="{9A6C2858-BA57-433D-9901-7B4A5D21FEC1}" type="presOf" srcId="{CA1E89A3-636E-4960-8923-3DA4DEA42F1C}" destId="{4C375BA0-FBC9-4200-9145-193B9C86E97C}" srcOrd="1" destOrd="0" presId="urn:microsoft.com/office/officeart/2005/8/layout/list1"/>
    <dgm:cxn modelId="{596B185F-C3DC-495C-B7DC-805D831021CF}" srcId="{6EC8E434-3704-4835-B5F4-9CCEDD3F2B0E}" destId="{60F9219B-28CE-495A-B81E-494AA0DAF4D3}" srcOrd="1" destOrd="0" parTransId="{A0A2622B-FCC7-4091-BB27-21DB70651B93}" sibTransId="{DD3D794A-43D2-406C-BEA4-22E88543F951}"/>
    <dgm:cxn modelId="{45DB505F-9EAE-4DD5-9528-E5230F326338}" srcId="{CA1E89A3-636E-4960-8923-3DA4DEA42F1C}" destId="{3C4552F7-93FD-40D1-8F54-470BBDBC0F06}" srcOrd="1" destOrd="0" parTransId="{7194BCB7-F42B-4A13-8BF6-D83FA72843E4}" sibTransId="{C9DEC763-7CD3-4263-91AC-04CC1104E6F5}"/>
    <dgm:cxn modelId="{86F26C60-8A53-4AF2-A922-24B2702AB5DD}" type="presOf" srcId="{60F9219B-28CE-495A-B81E-494AA0DAF4D3}" destId="{C2622280-3545-4495-885F-54670E305C81}" srcOrd="1" destOrd="0" presId="urn:microsoft.com/office/officeart/2005/8/layout/list1"/>
    <dgm:cxn modelId="{AA3B4B66-5628-4680-B66B-C42FDB261F8C}" type="presOf" srcId="{C268E13B-2319-403B-A4FA-8AECD113D924}" destId="{5DBA5094-A211-4FFD-9EC7-F165E088C105}" srcOrd="0" destOrd="1" presId="urn:microsoft.com/office/officeart/2005/8/layout/list1"/>
    <dgm:cxn modelId="{613C2572-1124-49B6-8ACD-A3C09462112D}" type="presOf" srcId="{7111092F-5440-4AFE-B680-5C53B1CB2A26}" destId="{5DBA5094-A211-4FFD-9EC7-F165E088C105}" srcOrd="0" destOrd="3" presId="urn:microsoft.com/office/officeart/2005/8/layout/list1"/>
    <dgm:cxn modelId="{0E559776-776C-4536-81EB-39FB9219DBEF}" srcId="{6EC8E434-3704-4835-B5F4-9CCEDD3F2B0E}" destId="{CA1E89A3-636E-4960-8923-3DA4DEA42F1C}" srcOrd="0" destOrd="0" parTransId="{88306C5B-64EE-4254-BA9A-A9E3AC57EB3E}" sibTransId="{B073639B-A7AA-4435-87FD-9888AAD61140}"/>
    <dgm:cxn modelId="{E06EED7B-8FC7-4716-93B1-BA442E498BA7}" type="presOf" srcId="{B9C26D73-C32A-494B-9BC5-CD3898CFB349}" destId="{7A36195A-536D-4C47-9648-8B2CC6EE920D}" srcOrd="1" destOrd="0" presId="urn:microsoft.com/office/officeart/2005/8/layout/list1"/>
    <dgm:cxn modelId="{8ECEF97C-AB04-4644-AA38-2871E986F7B8}" type="presOf" srcId="{2AAAA2C4-E15A-4A81-B2CA-34080B1FA85D}" destId="{98C5B8C0-8AE3-42C0-963F-9BD4319195F4}" srcOrd="0" destOrd="1" presId="urn:microsoft.com/office/officeart/2005/8/layout/list1"/>
    <dgm:cxn modelId="{55664B81-2FBD-409E-AB3C-BDE286287202}" type="presOf" srcId="{0A6F3EEE-63BC-47E6-B2D7-C4D58E4A6FBF}" destId="{A4D8AE9F-9BB7-4B72-910A-8FBA6C6462A8}" srcOrd="0" destOrd="0" presId="urn:microsoft.com/office/officeart/2005/8/layout/list1"/>
    <dgm:cxn modelId="{5209F185-7813-408D-B3A7-1A541B03A374}" type="presOf" srcId="{1CE9C108-5914-4D73-9B8A-2597FC38DEAB}" destId="{5DBA5094-A211-4FFD-9EC7-F165E088C105}" srcOrd="0" destOrd="4" presId="urn:microsoft.com/office/officeart/2005/8/layout/list1"/>
    <dgm:cxn modelId="{2C7AEA86-6BAC-47D8-856C-7C04DB87DD59}" type="presOf" srcId="{277F8D03-8C9C-4715-8058-D8ABE5C77765}" destId="{98C5B8C0-8AE3-42C0-963F-9BD4319195F4}" srcOrd="0" destOrd="0" presId="urn:microsoft.com/office/officeart/2005/8/layout/list1"/>
    <dgm:cxn modelId="{AFE0578A-D05C-43EC-A888-8E9F037ECD50}" type="presOf" srcId="{CA1E89A3-636E-4960-8923-3DA4DEA42F1C}" destId="{CF6F5DF8-A294-4A2A-A414-58D7CC943ADE}" srcOrd="0" destOrd="0" presId="urn:microsoft.com/office/officeart/2005/8/layout/list1"/>
    <dgm:cxn modelId="{19AC9F90-9602-4CC2-97E1-BB000CA580D1}" srcId="{7111092F-5440-4AFE-B680-5C53B1CB2A26}" destId="{1CE9C108-5914-4D73-9B8A-2597FC38DEAB}" srcOrd="0" destOrd="0" parTransId="{511D9981-591F-458D-A151-38CCBDF315F2}" sibTransId="{2983C4A3-713F-4EC6-B96B-57AA7A02AC97}"/>
    <dgm:cxn modelId="{546BB991-9A2B-469A-BD0F-FED1C8E84F53}" type="presOf" srcId="{60F9219B-28CE-495A-B81E-494AA0DAF4D3}" destId="{2B212D1A-1877-447D-8FA5-BFDC488E8D23}" srcOrd="0" destOrd="0" presId="urn:microsoft.com/office/officeart/2005/8/layout/list1"/>
    <dgm:cxn modelId="{D9C2D698-275D-462B-A0F0-BF37751C7074}" type="presOf" srcId="{6EC8E434-3704-4835-B5F4-9CCEDD3F2B0E}" destId="{9E73F724-25C9-4B2D-8B79-AFBA2453B1D4}" srcOrd="0" destOrd="0" presId="urn:microsoft.com/office/officeart/2005/8/layout/list1"/>
    <dgm:cxn modelId="{7645169D-821C-4A71-96D3-63441883256C}" type="presOf" srcId="{B9C26D73-C32A-494B-9BC5-CD3898CFB349}" destId="{B3CD75EC-089E-4190-B3A4-1D6BB5C4F6D9}" srcOrd="0" destOrd="0" presId="urn:microsoft.com/office/officeart/2005/8/layout/list1"/>
    <dgm:cxn modelId="{BBE7179F-54B3-4ADD-AD86-908C3603BCE3}" srcId="{B9C26D73-C32A-494B-9BC5-CD3898CFB349}" destId="{2AAAA2C4-E15A-4A81-B2CA-34080B1FA85D}" srcOrd="1" destOrd="0" parTransId="{B35881F7-EEA6-4162-80B5-8C178BFF71F4}" sibTransId="{0EABC71E-7062-4B50-ADBC-1B8356C01634}"/>
    <dgm:cxn modelId="{DF602CB2-53F9-4C9B-ADCE-8747A1D46F80}" srcId="{60F9219B-28CE-495A-B81E-494AA0DAF4D3}" destId="{7111092F-5440-4AFE-B680-5C53B1CB2A26}" srcOrd="2" destOrd="0" parTransId="{0742CD03-9FB7-4C0C-B982-D7E1FA9D83A1}" sibTransId="{BB219648-DD87-4060-A84E-22CE7CE2027E}"/>
    <dgm:cxn modelId="{D7E17FBE-E9DD-4481-B728-928A1C89B6F8}" srcId="{C268E13B-2319-403B-A4FA-8AECD113D924}" destId="{6078FD19-BD2A-4620-B423-FBF9F1F8E42D}" srcOrd="0" destOrd="0" parTransId="{D5881995-136D-46F1-8B77-5473374543FF}" sibTransId="{1AAC0B41-D34F-4087-9E8B-417E47C70637}"/>
    <dgm:cxn modelId="{E15D4ACA-E7B0-4657-9DD6-F000A8D4397B}" srcId="{B9C26D73-C32A-494B-9BC5-CD3898CFB349}" destId="{CAA0F41D-7E85-4275-A0C7-D8219CA8DC0F}" srcOrd="2" destOrd="0" parTransId="{6E2CA8CD-6749-4938-A1DE-9EFB6633AC52}" sibTransId="{599382AA-B3DE-4908-8503-F32DF2CE00D1}"/>
    <dgm:cxn modelId="{C2D6F2D8-B891-4EDA-B027-6F33E1507D8A}" srcId="{60F9219B-28CE-495A-B81E-494AA0DAF4D3}" destId="{C268E13B-2319-403B-A4FA-8AECD113D924}" srcOrd="1" destOrd="0" parTransId="{8BCF84B8-F465-4576-8EC9-3E331C34F694}" sibTransId="{D0E15635-0A81-47A6-89DD-5985EE4729F2}"/>
    <dgm:cxn modelId="{741B68E7-1F19-46D6-9452-F816D7364EDB}" srcId="{60F9219B-28CE-495A-B81E-494AA0DAF4D3}" destId="{0979828D-8D7D-4B4D-8D1B-0FBC07D9A1FB}" srcOrd="0" destOrd="0" parTransId="{3A8B5B2C-ABA3-436B-8FDF-5EB16103C4A3}" sibTransId="{12A85DF2-4621-4A37-B022-3C6833AF0666}"/>
    <dgm:cxn modelId="{FF1520F3-7293-41C8-B342-7AB71BE0A25C}" srcId="{6EC8E434-3704-4835-B5F4-9CCEDD3F2B0E}" destId="{B9C26D73-C32A-494B-9BC5-CD3898CFB349}" srcOrd="2" destOrd="0" parTransId="{A317C4A5-5849-4F87-8EF0-290C91B89DF9}" sibTransId="{5393CFB6-0ABF-42BD-A409-E272729C6F66}"/>
    <dgm:cxn modelId="{ED069120-0274-4FAC-8863-A1F0C6406EAC}" type="presParOf" srcId="{9E73F724-25C9-4B2D-8B79-AFBA2453B1D4}" destId="{16E8530D-EC3C-43FE-B45F-FF130F3CAEFA}" srcOrd="0" destOrd="0" presId="urn:microsoft.com/office/officeart/2005/8/layout/list1"/>
    <dgm:cxn modelId="{01B3E25B-0869-435A-B702-0ED269DBC83E}" type="presParOf" srcId="{16E8530D-EC3C-43FE-B45F-FF130F3CAEFA}" destId="{CF6F5DF8-A294-4A2A-A414-58D7CC943ADE}" srcOrd="0" destOrd="0" presId="urn:microsoft.com/office/officeart/2005/8/layout/list1"/>
    <dgm:cxn modelId="{023AFD8D-CEA4-4086-805C-0B5E35F55634}" type="presParOf" srcId="{16E8530D-EC3C-43FE-B45F-FF130F3CAEFA}" destId="{4C375BA0-FBC9-4200-9145-193B9C86E97C}" srcOrd="1" destOrd="0" presId="urn:microsoft.com/office/officeart/2005/8/layout/list1"/>
    <dgm:cxn modelId="{7ED17A76-085F-42E4-9185-E538C624B2F7}" type="presParOf" srcId="{9E73F724-25C9-4B2D-8B79-AFBA2453B1D4}" destId="{268AD6C1-E167-472E-9C36-845F07624F84}" srcOrd="1" destOrd="0" presId="urn:microsoft.com/office/officeart/2005/8/layout/list1"/>
    <dgm:cxn modelId="{08FF5BB4-43A7-47C7-A8EE-379B45588816}" type="presParOf" srcId="{9E73F724-25C9-4B2D-8B79-AFBA2453B1D4}" destId="{A4D8AE9F-9BB7-4B72-910A-8FBA6C6462A8}" srcOrd="2" destOrd="0" presId="urn:microsoft.com/office/officeart/2005/8/layout/list1"/>
    <dgm:cxn modelId="{B0DFCB7E-2CBE-47C3-A3DF-EFFDF5147ECF}" type="presParOf" srcId="{9E73F724-25C9-4B2D-8B79-AFBA2453B1D4}" destId="{A7B796C5-BE65-4FAA-8731-1A7DD4804924}" srcOrd="3" destOrd="0" presId="urn:microsoft.com/office/officeart/2005/8/layout/list1"/>
    <dgm:cxn modelId="{F6448F35-B882-40CD-98EC-8A6FDEF80694}" type="presParOf" srcId="{9E73F724-25C9-4B2D-8B79-AFBA2453B1D4}" destId="{C8D2358E-E569-4603-8EC7-F3BF49B8B944}" srcOrd="4" destOrd="0" presId="urn:microsoft.com/office/officeart/2005/8/layout/list1"/>
    <dgm:cxn modelId="{846EE2A5-FDAC-476F-9830-B0AEF146D575}" type="presParOf" srcId="{C8D2358E-E569-4603-8EC7-F3BF49B8B944}" destId="{2B212D1A-1877-447D-8FA5-BFDC488E8D23}" srcOrd="0" destOrd="0" presId="urn:microsoft.com/office/officeart/2005/8/layout/list1"/>
    <dgm:cxn modelId="{E59A30B1-EBD7-4FCA-98B0-E523483013A3}" type="presParOf" srcId="{C8D2358E-E569-4603-8EC7-F3BF49B8B944}" destId="{C2622280-3545-4495-885F-54670E305C81}" srcOrd="1" destOrd="0" presId="urn:microsoft.com/office/officeart/2005/8/layout/list1"/>
    <dgm:cxn modelId="{1B41FC97-B216-46EF-AC9E-8D2C5BC42597}" type="presParOf" srcId="{9E73F724-25C9-4B2D-8B79-AFBA2453B1D4}" destId="{CF2417C4-542D-4928-BDA0-E2C9513578B8}" srcOrd="5" destOrd="0" presId="urn:microsoft.com/office/officeart/2005/8/layout/list1"/>
    <dgm:cxn modelId="{03B21C60-B58C-441A-95CA-95272763DE9C}" type="presParOf" srcId="{9E73F724-25C9-4B2D-8B79-AFBA2453B1D4}" destId="{5DBA5094-A211-4FFD-9EC7-F165E088C105}" srcOrd="6" destOrd="0" presId="urn:microsoft.com/office/officeart/2005/8/layout/list1"/>
    <dgm:cxn modelId="{510FCC62-57F8-47AF-8EE9-E8ABF927C6C2}" type="presParOf" srcId="{9E73F724-25C9-4B2D-8B79-AFBA2453B1D4}" destId="{2ABA74F6-F98B-41B9-AAD6-70106D1E313E}" srcOrd="7" destOrd="0" presId="urn:microsoft.com/office/officeart/2005/8/layout/list1"/>
    <dgm:cxn modelId="{325A89FD-0EC7-47CF-A80E-63CCBD4E6347}" type="presParOf" srcId="{9E73F724-25C9-4B2D-8B79-AFBA2453B1D4}" destId="{1F95AF03-F4C0-420E-862C-827C09D09091}" srcOrd="8" destOrd="0" presId="urn:microsoft.com/office/officeart/2005/8/layout/list1"/>
    <dgm:cxn modelId="{F6545272-00C9-41FD-9A32-5F6E1E047D13}" type="presParOf" srcId="{1F95AF03-F4C0-420E-862C-827C09D09091}" destId="{B3CD75EC-089E-4190-B3A4-1D6BB5C4F6D9}" srcOrd="0" destOrd="0" presId="urn:microsoft.com/office/officeart/2005/8/layout/list1"/>
    <dgm:cxn modelId="{ED5B40AC-BA74-4042-89BB-7F4298C1A585}" type="presParOf" srcId="{1F95AF03-F4C0-420E-862C-827C09D09091}" destId="{7A36195A-536D-4C47-9648-8B2CC6EE920D}" srcOrd="1" destOrd="0" presId="urn:microsoft.com/office/officeart/2005/8/layout/list1"/>
    <dgm:cxn modelId="{1C69F306-1F04-4DF6-847A-D3DE33D358FD}" type="presParOf" srcId="{9E73F724-25C9-4B2D-8B79-AFBA2453B1D4}" destId="{0A0BC027-ACAA-4701-8D4C-2D48735783DC}" srcOrd="9" destOrd="0" presId="urn:microsoft.com/office/officeart/2005/8/layout/list1"/>
    <dgm:cxn modelId="{6DB70D4B-B84D-45BA-96AF-C254102277F8}" type="presParOf" srcId="{9E73F724-25C9-4B2D-8B79-AFBA2453B1D4}" destId="{98C5B8C0-8AE3-42C0-963F-9BD4319195F4}"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3C286-034C-4532-B60C-12970BA39D2F}">
      <dsp:nvSpPr>
        <dsp:cNvPr id="0" name=""/>
        <dsp:cNvSpPr/>
      </dsp:nvSpPr>
      <dsp:spPr>
        <a:xfrm>
          <a:off x="614381" y="503862"/>
          <a:ext cx="1749937" cy="174993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DE2940-B753-43C2-A17A-81974D9E24F5}">
      <dsp:nvSpPr>
        <dsp:cNvPr id="0" name=""/>
        <dsp:cNvSpPr/>
      </dsp:nvSpPr>
      <dsp:spPr>
        <a:xfrm>
          <a:off x="987318" y="876800"/>
          <a:ext cx="1004062" cy="1004062"/>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069928-DA46-4619-9FAC-0AD63EAFF50A}">
      <dsp:nvSpPr>
        <dsp:cNvPr id="0" name=""/>
        <dsp:cNvSpPr/>
      </dsp:nvSpPr>
      <dsp:spPr>
        <a:xfrm>
          <a:off x="54974"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US" sz="3200" kern="1200">
              <a:latin typeface="Verdana" panose="020B0604030504040204"/>
              <a:ea typeface="+mn-ea"/>
              <a:cs typeface="+mn-cs"/>
            </a:rPr>
            <a:t>ACQUISITION</a:t>
          </a:r>
        </a:p>
      </dsp:txBody>
      <dsp:txXfrm>
        <a:off x="54974" y="2798862"/>
        <a:ext cx="2868750" cy="720000"/>
      </dsp:txXfrm>
    </dsp:sp>
    <dsp:sp modelId="{84A4951E-4B8E-43A5-A2B5-2F01ECDF9293}">
      <dsp:nvSpPr>
        <dsp:cNvPr id="0" name=""/>
        <dsp:cNvSpPr/>
      </dsp:nvSpPr>
      <dsp:spPr>
        <a:xfrm>
          <a:off x="3985162" y="503862"/>
          <a:ext cx="1749937" cy="174993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F0F161-DD83-4BC2-AF11-1795F49613AC}">
      <dsp:nvSpPr>
        <dsp:cNvPr id="0" name=""/>
        <dsp:cNvSpPr/>
      </dsp:nvSpPr>
      <dsp:spPr>
        <a:xfrm>
          <a:off x="4358099" y="876800"/>
          <a:ext cx="1004062" cy="1004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C1A8611-00AC-4025-995D-28D0FD602A03}">
      <dsp:nvSpPr>
        <dsp:cNvPr id="0" name=""/>
        <dsp:cNvSpPr/>
      </dsp:nvSpPr>
      <dsp:spPr>
        <a:xfrm>
          <a:off x="3425756"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US" sz="3200" kern="1200">
              <a:latin typeface="Verdana" panose="020B0604030504040204"/>
              <a:ea typeface="+mn-ea"/>
              <a:cs typeface="+mn-cs"/>
            </a:rPr>
            <a:t>CLEANING</a:t>
          </a:r>
        </a:p>
      </dsp:txBody>
      <dsp:txXfrm>
        <a:off x="3425756" y="2798862"/>
        <a:ext cx="2868750" cy="720000"/>
      </dsp:txXfrm>
    </dsp:sp>
    <dsp:sp modelId="{FCA6DC17-8F12-420B-A02A-0CB619A0FF75}">
      <dsp:nvSpPr>
        <dsp:cNvPr id="0" name=""/>
        <dsp:cNvSpPr/>
      </dsp:nvSpPr>
      <dsp:spPr>
        <a:xfrm>
          <a:off x="7355943" y="503862"/>
          <a:ext cx="1749937" cy="17499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66B1D7-C995-4FC9-AECA-3F40557215D5}">
      <dsp:nvSpPr>
        <dsp:cNvPr id="0" name=""/>
        <dsp:cNvSpPr/>
      </dsp:nvSpPr>
      <dsp:spPr>
        <a:xfrm>
          <a:off x="7728881" y="876800"/>
          <a:ext cx="1004062" cy="1004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9ACF621-D2CB-4E25-B3F2-B506C6941C73}">
      <dsp:nvSpPr>
        <dsp:cNvPr id="0" name=""/>
        <dsp:cNvSpPr/>
      </dsp:nvSpPr>
      <dsp:spPr>
        <a:xfrm>
          <a:off x="6796537"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US" sz="3200" kern="1200" dirty="0">
              <a:latin typeface="Verdana" panose="020B0604030504040204"/>
              <a:ea typeface="+mn-ea"/>
              <a:cs typeface="+mn-cs"/>
            </a:rPr>
            <a:t>LABELING</a:t>
          </a:r>
        </a:p>
      </dsp:txBody>
      <dsp:txXfrm>
        <a:off x="6796537" y="2798862"/>
        <a:ext cx="28687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9AF018-FCE9-494F-9B31-6D0920808BD8}">
      <dsp:nvSpPr>
        <dsp:cNvPr id="0" name=""/>
        <dsp:cNvSpPr/>
      </dsp:nvSpPr>
      <dsp:spPr>
        <a:xfrm>
          <a:off x="0" y="2051"/>
          <a:ext cx="6596063" cy="103953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1FA19C-FED5-40D7-AAA5-BFB716F7503E}">
      <dsp:nvSpPr>
        <dsp:cNvPr id="0" name=""/>
        <dsp:cNvSpPr/>
      </dsp:nvSpPr>
      <dsp:spPr>
        <a:xfrm>
          <a:off x="314458" y="235946"/>
          <a:ext cx="571743" cy="571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26CA657-2C30-40E8-B5C0-6B26CC4C6038}">
      <dsp:nvSpPr>
        <dsp:cNvPr id="0" name=""/>
        <dsp:cNvSpPr/>
      </dsp:nvSpPr>
      <dsp:spPr>
        <a:xfrm>
          <a:off x="1200661" y="2051"/>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933450">
            <a:lnSpc>
              <a:spcPct val="90000"/>
            </a:lnSpc>
            <a:spcBef>
              <a:spcPct val="0"/>
            </a:spcBef>
            <a:spcAft>
              <a:spcPct val="35000"/>
            </a:spcAft>
            <a:buNone/>
          </a:pPr>
          <a:r>
            <a:rPr lang="en-US" sz="2100" kern="1200"/>
            <a:t>Removed the stop words .</a:t>
          </a:r>
        </a:p>
      </dsp:txBody>
      <dsp:txXfrm>
        <a:off x="1200661" y="2051"/>
        <a:ext cx="5395401" cy="1039533"/>
      </dsp:txXfrm>
    </dsp:sp>
    <dsp:sp modelId="{B4EC74DA-A586-49E7-B5D2-761BBE8A3F0F}">
      <dsp:nvSpPr>
        <dsp:cNvPr id="0" name=""/>
        <dsp:cNvSpPr/>
      </dsp:nvSpPr>
      <dsp:spPr>
        <a:xfrm>
          <a:off x="0" y="1301468"/>
          <a:ext cx="6596063" cy="103953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1ED6983-39F8-47B6-9F57-2A944031CA7B}">
      <dsp:nvSpPr>
        <dsp:cNvPr id="0" name=""/>
        <dsp:cNvSpPr/>
      </dsp:nvSpPr>
      <dsp:spPr>
        <a:xfrm>
          <a:off x="314458" y="1535363"/>
          <a:ext cx="571743" cy="571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60F6AC0-E728-405B-AF46-CEB49798C6A1}">
      <dsp:nvSpPr>
        <dsp:cNvPr id="0" name=""/>
        <dsp:cNvSpPr/>
      </dsp:nvSpPr>
      <dsp:spPr>
        <a:xfrm>
          <a:off x="1200661" y="1301468"/>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933450">
            <a:lnSpc>
              <a:spcPct val="90000"/>
            </a:lnSpc>
            <a:spcBef>
              <a:spcPct val="0"/>
            </a:spcBef>
            <a:spcAft>
              <a:spcPct val="35000"/>
            </a:spcAft>
            <a:buNone/>
          </a:pPr>
          <a:r>
            <a:rPr lang="en-US" sz="2100" kern="1200" dirty="0"/>
            <a:t>Used TFIDF vectorizer on our training dataset to extract the features.</a:t>
          </a:r>
        </a:p>
      </dsp:txBody>
      <dsp:txXfrm>
        <a:off x="1200661" y="1301468"/>
        <a:ext cx="5395401" cy="1039533"/>
      </dsp:txXfrm>
    </dsp:sp>
    <dsp:sp modelId="{B10F8775-6C27-4576-8DA5-9C22E56C2DF7}">
      <dsp:nvSpPr>
        <dsp:cNvPr id="0" name=""/>
        <dsp:cNvSpPr/>
      </dsp:nvSpPr>
      <dsp:spPr>
        <a:xfrm>
          <a:off x="0" y="2600885"/>
          <a:ext cx="6596063" cy="103953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D7DC96-39C4-4FE2-81D4-533399F79D08}">
      <dsp:nvSpPr>
        <dsp:cNvPr id="0" name=""/>
        <dsp:cNvSpPr/>
      </dsp:nvSpPr>
      <dsp:spPr>
        <a:xfrm>
          <a:off x="314458" y="2834780"/>
          <a:ext cx="571743" cy="571743"/>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763BA8-2279-478B-B5CC-0941A32E3F6B}">
      <dsp:nvSpPr>
        <dsp:cNvPr id="0" name=""/>
        <dsp:cNvSpPr/>
      </dsp:nvSpPr>
      <dsp:spPr>
        <a:xfrm>
          <a:off x="1200661" y="2600885"/>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933450">
            <a:lnSpc>
              <a:spcPct val="90000"/>
            </a:lnSpc>
            <a:spcBef>
              <a:spcPct val="0"/>
            </a:spcBef>
            <a:spcAft>
              <a:spcPct val="35000"/>
            </a:spcAft>
            <a:buNone/>
          </a:pPr>
          <a:r>
            <a:rPr lang="en-US" sz="2100" kern="1200"/>
            <a:t>These features are then used to vectorize our test data set.</a:t>
          </a:r>
        </a:p>
      </dsp:txBody>
      <dsp:txXfrm>
        <a:off x="1200661" y="2600885"/>
        <a:ext cx="5395401" cy="1039533"/>
      </dsp:txXfrm>
    </dsp:sp>
    <dsp:sp modelId="{46AD4826-B922-40D5-97E6-1F247FA920BE}">
      <dsp:nvSpPr>
        <dsp:cNvPr id="0" name=""/>
        <dsp:cNvSpPr/>
      </dsp:nvSpPr>
      <dsp:spPr>
        <a:xfrm>
          <a:off x="0" y="3900303"/>
          <a:ext cx="6596063" cy="1039533"/>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AEA2FC-EDA5-416A-B09A-4AD662BCA4C5}">
      <dsp:nvSpPr>
        <dsp:cNvPr id="0" name=""/>
        <dsp:cNvSpPr/>
      </dsp:nvSpPr>
      <dsp:spPr>
        <a:xfrm>
          <a:off x="314458" y="4134198"/>
          <a:ext cx="571743" cy="571743"/>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C6BCACD-26A0-48ED-B236-E3C6C27E7F54}">
      <dsp:nvSpPr>
        <dsp:cNvPr id="0" name=""/>
        <dsp:cNvSpPr/>
      </dsp:nvSpPr>
      <dsp:spPr>
        <a:xfrm>
          <a:off x="1200661" y="3900303"/>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933450">
            <a:lnSpc>
              <a:spcPct val="90000"/>
            </a:lnSpc>
            <a:spcBef>
              <a:spcPct val="0"/>
            </a:spcBef>
            <a:spcAft>
              <a:spcPct val="35000"/>
            </a:spcAft>
            <a:buNone/>
          </a:pPr>
          <a:r>
            <a:rPr lang="en-US" sz="2100" kern="1200" dirty="0"/>
            <a:t>Both the vectors are then used to obtain the predicted labels using the SVC classify function of Scikit-learn.</a:t>
          </a:r>
        </a:p>
      </dsp:txBody>
      <dsp:txXfrm>
        <a:off x="1200661" y="3900303"/>
        <a:ext cx="5395401" cy="103953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D8AE9F-9BB7-4B72-910A-8FBA6C6462A8}">
      <dsp:nvSpPr>
        <dsp:cNvPr id="0" name=""/>
        <dsp:cNvSpPr/>
      </dsp:nvSpPr>
      <dsp:spPr>
        <a:xfrm>
          <a:off x="0" y="327344"/>
          <a:ext cx="10968789" cy="882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00" tIns="333248" rIns="85130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Pull data from more data sources. i.e. Reddit</a:t>
          </a:r>
        </a:p>
        <a:p>
          <a:pPr marL="171450" lvl="1" indent="-171450" algn="l" defTabSz="711200">
            <a:lnSpc>
              <a:spcPct val="90000"/>
            </a:lnSpc>
            <a:spcBef>
              <a:spcPct val="0"/>
            </a:spcBef>
            <a:spcAft>
              <a:spcPct val="15000"/>
            </a:spcAft>
            <a:buChar char="•"/>
          </a:pPr>
          <a:r>
            <a:rPr lang="en-US" sz="1600" kern="1200" dirty="0"/>
            <a:t>Develop training set manually and specific to Tesla, CCIV, and EV language</a:t>
          </a:r>
        </a:p>
      </dsp:txBody>
      <dsp:txXfrm>
        <a:off x="0" y="327344"/>
        <a:ext cx="10968789" cy="882000"/>
      </dsp:txXfrm>
    </dsp:sp>
    <dsp:sp modelId="{4C375BA0-FBC9-4200-9145-193B9C86E97C}">
      <dsp:nvSpPr>
        <dsp:cNvPr id="0" name=""/>
        <dsp:cNvSpPr/>
      </dsp:nvSpPr>
      <dsp:spPr>
        <a:xfrm>
          <a:off x="548439" y="91184"/>
          <a:ext cx="7678152" cy="47232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16" tIns="0" rIns="290216" bIns="0" numCol="1" spcCol="1270" anchor="ctr" anchorCtr="0">
          <a:noAutofit/>
        </a:bodyPr>
        <a:lstStyle/>
        <a:p>
          <a:pPr marL="0" lvl="0" indent="0" algn="l" defTabSz="711200">
            <a:lnSpc>
              <a:spcPct val="90000"/>
            </a:lnSpc>
            <a:spcBef>
              <a:spcPct val="0"/>
            </a:spcBef>
            <a:spcAft>
              <a:spcPct val="35000"/>
            </a:spcAft>
            <a:buNone/>
          </a:pPr>
          <a:r>
            <a:rPr lang="en-US" sz="1600" kern="1200"/>
            <a:t>Further Analysis</a:t>
          </a:r>
        </a:p>
      </dsp:txBody>
      <dsp:txXfrm>
        <a:off x="571496" y="114241"/>
        <a:ext cx="7632038" cy="426206"/>
      </dsp:txXfrm>
    </dsp:sp>
    <dsp:sp modelId="{5DBA5094-A211-4FFD-9EC7-F165E088C105}">
      <dsp:nvSpPr>
        <dsp:cNvPr id="0" name=""/>
        <dsp:cNvSpPr/>
      </dsp:nvSpPr>
      <dsp:spPr>
        <a:xfrm>
          <a:off x="0" y="1531904"/>
          <a:ext cx="10968789" cy="158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00" tIns="333248" rIns="85130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Monitor Product Release</a:t>
          </a:r>
        </a:p>
        <a:p>
          <a:pPr marL="171450" lvl="1" indent="-171450" algn="l" defTabSz="711200">
            <a:lnSpc>
              <a:spcPct val="90000"/>
            </a:lnSpc>
            <a:spcBef>
              <a:spcPct val="0"/>
            </a:spcBef>
            <a:spcAft>
              <a:spcPct val="15000"/>
            </a:spcAft>
            <a:buChar char="•"/>
          </a:pPr>
          <a:r>
            <a:rPr lang="en-US" sz="1600" kern="1200" dirty="0"/>
            <a:t>Market Research</a:t>
          </a:r>
        </a:p>
        <a:p>
          <a:pPr marL="342900" lvl="2" indent="-171450" algn="l" defTabSz="711200">
            <a:lnSpc>
              <a:spcPct val="90000"/>
            </a:lnSpc>
            <a:spcBef>
              <a:spcPct val="0"/>
            </a:spcBef>
            <a:spcAft>
              <a:spcPct val="15000"/>
            </a:spcAft>
            <a:buChar char="•"/>
          </a:pPr>
          <a:r>
            <a:rPr lang="en-US" sz="1600" kern="1200" dirty="0"/>
            <a:t>Identify Customer Trends</a:t>
          </a:r>
        </a:p>
        <a:p>
          <a:pPr marL="171450" lvl="1" indent="-171450" algn="l" defTabSz="711200">
            <a:lnSpc>
              <a:spcPct val="90000"/>
            </a:lnSpc>
            <a:spcBef>
              <a:spcPct val="0"/>
            </a:spcBef>
            <a:spcAft>
              <a:spcPct val="15000"/>
            </a:spcAft>
            <a:buChar char="•"/>
          </a:pPr>
          <a:r>
            <a:rPr lang="en-US" sz="1600" kern="1200" dirty="0"/>
            <a:t>Brand Management</a:t>
          </a:r>
        </a:p>
        <a:p>
          <a:pPr marL="342900" lvl="2" indent="-171450" algn="l" defTabSz="711200">
            <a:lnSpc>
              <a:spcPct val="90000"/>
            </a:lnSpc>
            <a:spcBef>
              <a:spcPct val="0"/>
            </a:spcBef>
            <a:spcAft>
              <a:spcPct val="15000"/>
            </a:spcAft>
            <a:buChar char="•"/>
          </a:pPr>
          <a:r>
            <a:rPr lang="en-US" sz="1600" kern="1200" dirty="0"/>
            <a:t>Act to improve reputation</a:t>
          </a:r>
        </a:p>
      </dsp:txBody>
      <dsp:txXfrm>
        <a:off x="0" y="1531904"/>
        <a:ext cx="10968789" cy="1587600"/>
      </dsp:txXfrm>
    </dsp:sp>
    <dsp:sp modelId="{C2622280-3545-4495-885F-54670E305C81}">
      <dsp:nvSpPr>
        <dsp:cNvPr id="0" name=""/>
        <dsp:cNvSpPr/>
      </dsp:nvSpPr>
      <dsp:spPr>
        <a:xfrm>
          <a:off x="548439" y="1295745"/>
          <a:ext cx="7678152" cy="47232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16" tIns="0" rIns="290216" bIns="0" numCol="1" spcCol="1270" anchor="ctr" anchorCtr="0">
          <a:noAutofit/>
        </a:bodyPr>
        <a:lstStyle/>
        <a:p>
          <a:pPr marL="0" lvl="0" indent="0" algn="l" defTabSz="711200">
            <a:lnSpc>
              <a:spcPct val="90000"/>
            </a:lnSpc>
            <a:spcBef>
              <a:spcPct val="0"/>
            </a:spcBef>
            <a:spcAft>
              <a:spcPct val="35000"/>
            </a:spcAft>
            <a:buNone/>
          </a:pPr>
          <a:r>
            <a:rPr lang="en-US" sz="1600" kern="1200" dirty="0"/>
            <a:t>Sentiment Analysis Applications</a:t>
          </a:r>
        </a:p>
      </dsp:txBody>
      <dsp:txXfrm>
        <a:off x="571496" y="1318802"/>
        <a:ext cx="7632038" cy="426206"/>
      </dsp:txXfrm>
    </dsp:sp>
    <dsp:sp modelId="{98C5B8C0-8AE3-42C0-963F-9BD4319195F4}">
      <dsp:nvSpPr>
        <dsp:cNvPr id="0" name=""/>
        <dsp:cNvSpPr/>
      </dsp:nvSpPr>
      <dsp:spPr>
        <a:xfrm>
          <a:off x="0" y="3442065"/>
          <a:ext cx="10968789" cy="113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00" tIns="333248" rIns="85130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Content Categorization</a:t>
          </a:r>
        </a:p>
        <a:p>
          <a:pPr marL="171450" lvl="1" indent="-171450" algn="l" defTabSz="711200">
            <a:lnSpc>
              <a:spcPct val="90000"/>
            </a:lnSpc>
            <a:spcBef>
              <a:spcPct val="0"/>
            </a:spcBef>
            <a:spcAft>
              <a:spcPct val="15000"/>
            </a:spcAft>
            <a:buChar char="•"/>
          </a:pPr>
          <a:r>
            <a:rPr lang="en-US" sz="1600" kern="1200" dirty="0"/>
            <a:t>Speech-to-Text (vice versa) conversion</a:t>
          </a:r>
        </a:p>
        <a:p>
          <a:pPr marL="171450" lvl="1" indent="-171450" algn="l" defTabSz="711200">
            <a:lnSpc>
              <a:spcPct val="90000"/>
            </a:lnSpc>
            <a:spcBef>
              <a:spcPct val="0"/>
            </a:spcBef>
            <a:spcAft>
              <a:spcPct val="15000"/>
            </a:spcAft>
            <a:buChar char="•"/>
          </a:pPr>
          <a:r>
            <a:rPr lang="en-US" sz="1600" kern="1200"/>
            <a:t>Document Summarization &amp; Contextual Extraction</a:t>
          </a:r>
        </a:p>
      </dsp:txBody>
      <dsp:txXfrm>
        <a:off x="0" y="3442065"/>
        <a:ext cx="10968789" cy="1134000"/>
      </dsp:txXfrm>
    </dsp:sp>
    <dsp:sp modelId="{7A36195A-536D-4C47-9648-8B2CC6EE920D}">
      <dsp:nvSpPr>
        <dsp:cNvPr id="0" name=""/>
        <dsp:cNvSpPr/>
      </dsp:nvSpPr>
      <dsp:spPr>
        <a:xfrm>
          <a:off x="548439" y="3205905"/>
          <a:ext cx="7678152" cy="47232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16" tIns="0" rIns="290216" bIns="0" numCol="1" spcCol="1270" anchor="ctr" anchorCtr="0">
          <a:noAutofit/>
        </a:bodyPr>
        <a:lstStyle/>
        <a:p>
          <a:pPr marL="0" lvl="0" indent="0" algn="l" defTabSz="711200">
            <a:lnSpc>
              <a:spcPct val="90000"/>
            </a:lnSpc>
            <a:spcBef>
              <a:spcPct val="0"/>
            </a:spcBef>
            <a:spcAft>
              <a:spcPct val="35000"/>
            </a:spcAft>
            <a:buNone/>
          </a:pPr>
          <a:r>
            <a:rPr lang="en-US" sz="1600" kern="1200" dirty="0"/>
            <a:t>Natural Language Processing (NLP) Applications</a:t>
          </a:r>
        </a:p>
      </dsp:txBody>
      <dsp:txXfrm>
        <a:off x="571496" y="3228962"/>
        <a:ext cx="7632038" cy="426206"/>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24T05:21:12.318"/>
    </inkml:context>
    <inkml:brush xml:id="br0">
      <inkml:brushProperty name="width" value="0.025" units="cm"/>
      <inkml:brushProperty name="height" value="0.025" units="cm"/>
      <inkml:brushProperty name="color" value="#FFFFFF"/>
      <inkml:brushProperty name="ignorePressure" value="1"/>
    </inkml:brush>
  </inkml:definitions>
  <inkml:trace contextRef="#ctx0" brushRef="#br0">0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24T05:21:14.531"/>
    </inkml:context>
    <inkml:brush xml:id="br0">
      <inkml:brushProperty name="width" value="0.025" units="cm"/>
      <inkml:brushProperty name="height" value="0.025" units="cm"/>
      <inkml:brushProperty name="color" value="#FFFFFF"/>
      <inkml:brushProperty name="ignorePressure" value="1"/>
    </inkml:brush>
  </inkml:definitions>
  <inkml:trace contextRef="#ctx0" brushRef="#br0">424 364,'180'-64,"369"-74,-330 88,-143 32,205-45,-215 51,1 3,75 0,-601 17,-787-7,948-1,345 7,-10-1,552 107,-337-60,-251-52,14 1,0 1,0 1,-1 1,1 0,18 9,-31-13,-1 0,1-1,-1 1,0 0,1 0,-1 0,0 0,0 0,1 0,-1 1,0-1,0 0,0 1,-1-1,1 0,0 1,0-1,-1 1,1 1,-1-2,0 0,0 0,0 0,-1 0,1 0,0 0,-1 0,1 0,0 0,-1 0,1 0,-1 0,0 0,1-1,-1 1,0 0,1 0,-1-1,0 1,0 0,0-1,-1 1,-4 3,-1-1,0 0,0 0,-1 0,1-1,-14 2,-44 3,-113-2,134-6</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24T05:21:28.776"/>
    </inkml:context>
    <inkml:brush xml:id="br0">
      <inkml:brushProperty name="width" value="0.35" units="cm"/>
      <inkml:brushProperty name="height" value="0.35" units="cm"/>
      <inkml:brushProperty name="color" value="#FFFFFF"/>
      <inkml:brushProperty name="ignorePressure" value="1"/>
    </inkml:brush>
  </inkml:definitions>
  <inkml:trace contextRef="#ctx0" brushRef="#br0">254 166,'1693'0,"-1688"1,-12 3,-15 3,-16 0,0-1,-55 2,-81-8,86-2,-1338 2,1421 0,-2-1,1 1,-1 1,1-1,-1 1,1 0,-9 3,15-4,0 0,-1 0,1 0,-1 0,1 0,0 0,-1 1,1-1,0 0,0 0,-1 0,1 1,0-1,-1 0,1 1,0-1,0 0,0 0,-1 1,1-1,0 1,0-1,0 0,0 1,0-1,-1 0,1 1,0-1,0 0,0 1,0-1,0 1,9 12,21 10,-25-20,4 3,1-1,0 1,0-2,0 0,0 0,1 0,0-1,19 2,6-1,49-2,-55-3,0 2,51 8,-24 0,0-3,1-2,58-3,-85 0,0 2,37 8,40 3,326-11,-224-5,-125 1,101 3,-162 1,31 7,3 2,-55-12,3 0,0 1,-1-1,1 1,-1 0,1 1,-1 0,0-1,1 2,-1-1,0 0,0 1,0 0,-1 0,7 6,-11-9,1 1,-1-1,0 1,1-1,-1 1,1-1,-1 1,0-1,0 1,1-1,-1 1,0-1,0 1,1 0,-1-1,0 1,0 0,0-1,0 1,0-1,0 1,0 0,0-1,0 1,-1 0,1-1,0 1,0-1,-1 2,0-1,0 0,0 0,0 0,-1 0,1 0,0 0,0 0,-1-1,1 1,0 0,-1-1,-1 1,-7 2,1-1,-20 1,28-3,-567 30,-4-27,-152-3,722 0,-1 0,1 0,-1 1,0-1,1 0,-1 1,1-1,-1 1,1 0,-4 1,5-1,1 0,-1-1,1 1,-1-1,1 1,-1 0,1 0,-1-1,1 1,-1 0,1 0,0-1,-1 1,1 0,0 0,0 0,0 0,0-1,0 1,0 0,0 0,0 0,0 0,0 0,0-1,0 1,1 0,-1 0,0 0,1 0,-1-1,0 1,1 0,9 25,12 48,-21-69,0 0,1 0,-1 0,1 0,0-1,1 1,-1-1,1 1,-1-1,1 0,1 0,-1 0,0 0,1-1,6 5,-5-5,1 1,1-1,-1-1,0 1,1-1,-1 0,1-1,-1 1,1-1,0-1,8 1,34-1,1-3,-1-2,58-12,-44 4,-2 1,99-8,-34 4,-1-1,294 15,-215 4,-112-3,104 3,-192-2,0 0,0 1,0-1,-1 1,1 0,0 0,0 0,-1 1,1-1,3 3,-7-4,0 0,1 0,-1 1,0-1,0 0,0 0,0 0,0 0,1 0,-1 1,0-1,0 0,0 0,0 0,0 1,0-1,0 0,0 0,0 0,0 0,0 1,0-1,0 0,0 0,0 1,0-1,0 0,0 0,0 0,0 0,0 1,0-1,0 0,0 0,0 0,0 1,-1-1,1 0,0 0,0 0,0 0,0 0,0 1,-1-1,1 0,0 0,0 0,0 0,0 0,-1 0,1 0,0 0,0 0,0 1,-1-1,1 0,-14 4,14-4,-47 6,1-2,-1-2,-57-5,19 1,41 4,1 1,-1 2,1 2,-66 20,80-20,1-1,-2-1,-38 0,-92-6,66-1,-304 2,1872 0,-1466 0,0-1,0 1,0-2,-1 1,1-1,0 0,-1 0,0-1,1 0,-1 0,0-1,-1 0,1 0,-1-1,1 1,-2-1,1-1,0 1,-1-1,0 0,0 0,-1-1,4-6,11-19,-1 0,-2-2,20-55,-29 67,-1 0,-1 0,-1 0,-1-1,-1 1,-1-1,-1-25,-1 44,1 0,0 0,-1 0,0-1,0 1,0 0,0 0,0 1,-1-1,0 0,0 0,0 1,0-1,-1 1,1-1,-1 1,0 0,0 0,0 1,0-1,-1 0,1 1,-1 0,1 0,-1 0,0 0,0 1,0-1,0 1,0 0,0 0,0 1,0-1,-7 1,-11-3,0-1,0 0,0-2,1 0,-23-11,-11-2,37 14,1-1,-25-12,27 10,0 2,0 0,-1 1,0 1,0 0,0 1,-23-2,-119 5,89 2,-780-1,458-2,371 3,1 0,-1 1,-25 7,22-5,-44 6,52-10,1 1,-1 0,-21 8,15-3</inkml:trace>
</inkml:ink>
</file>

<file path=ppt/media/image1.jpeg>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jpg>
</file>

<file path=ppt/media/image2.jp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g>
</file>

<file path=ppt/media/image30.tiff>
</file>

<file path=ppt/media/image31.png>
</file>

<file path=ppt/media/image32.tiff>
</file>

<file path=ppt/media/image33.tiff>
</file>

<file path=ppt/media/image34.png>
</file>

<file path=ppt/media/image35.png>
</file>

<file path=ppt/media/image36.tiff>
</file>

<file path=ppt/media/image37.tiff>
</file>

<file path=ppt/media/image38.png>
</file>

<file path=ppt/media/image39.jpeg>
</file>

<file path=ppt/media/image39.png>
</file>

<file path=ppt/media/image4.jpg>
</file>

<file path=ppt/media/image40.png>
</file>

<file path=ppt/media/image41.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52ADB1-275D-430A-89EE-5C7E6CFF6FF2}" type="datetimeFigureOut">
              <a:rPr lang="en-US" smtClean="0"/>
              <a:t>4/24/21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25628-3A68-42F4-BA86-981817953149}" type="slidenum">
              <a:rPr lang="en-US" smtClean="0"/>
              <a:t>‹#›</a:t>
            </a:fld>
            <a:endParaRPr 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a:t>
            </a:fld>
            <a:endParaRPr lang="en-US" dirty="0"/>
          </a:p>
        </p:txBody>
      </p:sp>
    </p:spTree>
    <p:extLst>
      <p:ext uri="{BB962C8B-B14F-4D97-AF65-F5344CB8AC3E}">
        <p14:creationId xmlns:p14="http://schemas.microsoft.com/office/powerpoint/2010/main" val="14730006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add more here!</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725628-3A68-42F4-BA86-9818179531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5687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add more here!</a:t>
            </a:r>
          </a:p>
        </p:txBody>
      </p:sp>
      <p:sp>
        <p:nvSpPr>
          <p:cNvPr id="4" name="Slide Number Placeholder 3"/>
          <p:cNvSpPr>
            <a:spLocks noGrp="1"/>
          </p:cNvSpPr>
          <p:nvPr>
            <p:ph type="sldNum" sz="quarter" idx="5"/>
          </p:nvPr>
        </p:nvSpPr>
        <p:spPr/>
        <p:txBody>
          <a:bodyPr/>
          <a:lstStyle/>
          <a:p>
            <a:fld id="{4B725628-3A68-42F4-BA86-981817953149}" type="slidenum">
              <a:rPr lang="en-US" smtClean="0"/>
              <a:t>21</a:t>
            </a:fld>
            <a:endParaRPr lang="en-US" dirty="0"/>
          </a:p>
        </p:txBody>
      </p:sp>
    </p:spTree>
    <p:extLst>
      <p:ext uri="{BB962C8B-B14F-4D97-AF65-F5344CB8AC3E}">
        <p14:creationId xmlns:p14="http://schemas.microsoft.com/office/powerpoint/2010/main" val="4288180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C081BC-12BE-44AB-8179-ACA3600013E2}" type="slidenum">
              <a:rPr lang="en-US" smtClean="0"/>
              <a:t>22</a:t>
            </a:fld>
            <a:endParaRPr lang="en-US"/>
          </a:p>
        </p:txBody>
      </p:sp>
    </p:spTree>
    <p:extLst>
      <p:ext uri="{BB962C8B-B14F-4D97-AF65-F5344CB8AC3E}">
        <p14:creationId xmlns:p14="http://schemas.microsoft.com/office/powerpoint/2010/main" val="332331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Sentiment analysis uses Natural Language Processing (NLP) to make sense of human language, and machine learning to automatically deliver accurate results.</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3</a:t>
            </a:fld>
            <a:endParaRPr lang="en-US" dirty="0"/>
          </a:p>
        </p:txBody>
      </p:sp>
    </p:spTree>
    <p:extLst>
      <p:ext uri="{BB962C8B-B14F-4D97-AF65-F5344CB8AC3E}">
        <p14:creationId xmlns:p14="http://schemas.microsoft.com/office/powerpoint/2010/main" val="1050245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add more here!</a:t>
            </a:r>
          </a:p>
        </p:txBody>
      </p:sp>
      <p:sp>
        <p:nvSpPr>
          <p:cNvPr id="4" name="Slide Number Placeholder 3"/>
          <p:cNvSpPr>
            <a:spLocks noGrp="1"/>
          </p:cNvSpPr>
          <p:nvPr>
            <p:ph type="sldNum" sz="quarter" idx="5"/>
          </p:nvPr>
        </p:nvSpPr>
        <p:spPr/>
        <p:txBody>
          <a:bodyPr/>
          <a:lstStyle/>
          <a:p>
            <a:fld id="{4B725628-3A68-42F4-BA86-981817953149}" type="slidenum">
              <a:rPr lang="en-US" smtClean="0"/>
              <a:t>4</a:t>
            </a:fld>
            <a:endParaRPr lang="en-US" dirty="0"/>
          </a:p>
        </p:txBody>
      </p:sp>
    </p:spTree>
    <p:extLst>
      <p:ext uri="{BB962C8B-B14F-4D97-AF65-F5344CB8AC3E}">
        <p14:creationId xmlns:p14="http://schemas.microsoft.com/office/powerpoint/2010/main" val="32355760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add more here!</a:t>
            </a:r>
          </a:p>
        </p:txBody>
      </p:sp>
      <p:sp>
        <p:nvSpPr>
          <p:cNvPr id="4" name="Slide Number Placeholder 3"/>
          <p:cNvSpPr>
            <a:spLocks noGrp="1"/>
          </p:cNvSpPr>
          <p:nvPr>
            <p:ph type="sldNum" sz="quarter" idx="5"/>
          </p:nvPr>
        </p:nvSpPr>
        <p:spPr/>
        <p:txBody>
          <a:bodyPr/>
          <a:lstStyle/>
          <a:p>
            <a:fld id="{4B725628-3A68-42F4-BA86-981817953149}" type="slidenum">
              <a:rPr lang="en-US" smtClean="0"/>
              <a:t>7</a:t>
            </a:fld>
            <a:endParaRPr lang="en-US" dirty="0"/>
          </a:p>
        </p:txBody>
      </p:sp>
    </p:spTree>
    <p:extLst>
      <p:ext uri="{BB962C8B-B14F-4D97-AF65-F5344CB8AC3E}">
        <p14:creationId xmlns:p14="http://schemas.microsoft.com/office/powerpoint/2010/main" val="104149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Sentiment analysis uses Natural Language Processing (NLP) to make sense of human language, and machine learning to automatically deliver accurate results.</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12</a:t>
            </a:fld>
            <a:endParaRPr lang="en-US" dirty="0"/>
          </a:p>
        </p:txBody>
      </p:sp>
    </p:spTree>
    <p:extLst>
      <p:ext uri="{BB962C8B-B14F-4D97-AF65-F5344CB8AC3E}">
        <p14:creationId xmlns:p14="http://schemas.microsoft.com/office/powerpoint/2010/main" val="2846631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Sentiment analysis uses Natural Language Processing (NLP) to make sense of human language, and machine learning to automatically deliver accurate results.</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13</a:t>
            </a:fld>
            <a:endParaRPr lang="en-US" dirty="0"/>
          </a:p>
        </p:txBody>
      </p:sp>
    </p:spTree>
    <p:extLst>
      <p:ext uri="{BB962C8B-B14F-4D97-AF65-F5344CB8AC3E}">
        <p14:creationId xmlns:p14="http://schemas.microsoft.com/office/powerpoint/2010/main" val="3580552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Sentiment analysis uses Natural Language Processing (NLP) to make sense of human language, and machine learning to automatically deliver accurate results.</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14</a:t>
            </a:fld>
            <a:endParaRPr lang="en-US" dirty="0"/>
          </a:p>
        </p:txBody>
      </p:sp>
    </p:spTree>
    <p:extLst>
      <p:ext uri="{BB962C8B-B14F-4D97-AF65-F5344CB8AC3E}">
        <p14:creationId xmlns:p14="http://schemas.microsoft.com/office/powerpoint/2010/main" val="148839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classification_report</a:t>
            </a: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725628-3A68-42F4-BA86-9818179531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7744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classification_report</a:t>
            </a: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725628-3A68-42F4-BA86-9818179531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606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7005E26E-BCB2-4FD5-8FD5-81A5EAE94C21}" type="datetime1">
              <a:rPr lang="en-US" smtClean="0"/>
              <a:t>4/24/21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501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C2E9B8-0487-42E4-B571-744A3D775783}" type="datetime1">
              <a:rPr lang="en-US" smtClean="0"/>
              <a:t>4/24/21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86706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52E32D-1E84-43FD-8158-FFFE757EB0E8}" type="datetime1">
              <a:rPr lang="en-US" smtClean="0"/>
              <a:t>4/24/21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71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85851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85C470-CD19-455C-B830-6D252EAD7FE5}" type="datetime1">
              <a:rPr lang="en-US" smtClean="0"/>
              <a:t>4/24/21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3254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85C43C-50D9-4F49-A136-0EFF292F93ED}" type="datetime1">
              <a:rPr lang="en-US" smtClean="0"/>
              <a:t>4/24/21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087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53B1A3-0AEF-4064-A724-D27D660C8653}" type="datetime1">
              <a:rPr lang="en-US" smtClean="0"/>
              <a:t>4/24/21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7781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D5D0F2-BF66-4A24-9384-A0129B196518}" type="datetime1">
              <a:rPr lang="en-US" smtClean="0"/>
              <a:t>4/24/21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88390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318A6C-4F6B-48D2-BDB0-D7413B3FDB0A}" type="datetime1">
              <a:rPr lang="en-US" smtClean="0"/>
              <a:t>4/24/21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339059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1ECED-6ECE-4989-B917-9D4D7E6D3C76}" type="datetime1">
              <a:rPr lang="en-US" smtClean="0"/>
              <a:t>4/24/21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9120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B570E1-CB40-488E-8C6F-EF4211DFFCB0}" type="datetime1">
              <a:rPr lang="en-US" smtClean="0"/>
              <a:t>4/24/21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9848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CEB6AF-9F5C-43BE-879E-CB9514111250}" type="datetime1">
              <a:rPr lang="en-US" smtClean="0"/>
              <a:t>4/24/21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754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E424C-FCA3-4EDD-B274-8E055D649B7D}" type="datetime1">
              <a:rPr lang="en-US" smtClean="0"/>
              <a:t>4/24/21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13196"/>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10243100" y="6422491"/>
            <a:ext cx="1053900" cy="380860"/>
          </a:xfrm>
          <a:prstGeom prst="rect">
            <a:avLst/>
          </a:prstGeom>
          <a:noFill/>
        </p:spPr>
        <p:txBody>
          <a:bodyPr wrap="square" tIns="108000" bIns="0" rtlCol="0" anchor="ctr">
            <a:spAutoFit/>
          </a:bodyPr>
          <a:lstStyle/>
          <a:p>
            <a:pPr algn="r">
              <a:lnSpc>
                <a:spcPts val="1000"/>
              </a:lnSpc>
            </a:pPr>
            <a:r>
              <a:rPr lang="en-US" sz="2500" b="1" i="0" spc="-100" baseline="0" noProof="0" dirty="0">
                <a:solidFill>
                  <a:schemeClr val="accent1"/>
                </a:solidFill>
                <a:latin typeface="+mj-lt"/>
              </a:rPr>
              <a:t>TREY</a:t>
            </a:r>
            <a:r>
              <a:rPr lang="en-US" sz="1600" b="1" i="0" spc="-100" baseline="0" noProof="0" dirty="0">
                <a:solidFill>
                  <a:schemeClr val="accent1"/>
                </a:solidFill>
                <a:latin typeface="+mj-lt"/>
              </a:rPr>
              <a:t> </a:t>
            </a:r>
            <a:br>
              <a:rPr lang="en-US" sz="1600" b="1" i="0" spc="-100" baseline="0" noProof="0" dirty="0">
                <a:solidFill>
                  <a:schemeClr val="accent1"/>
                </a:solidFill>
                <a:latin typeface="+mj-lt"/>
              </a:rPr>
            </a:br>
            <a:r>
              <a:rPr lang="en-US" sz="1200" b="0" i="0" spc="140" baseline="0" noProof="0" dirty="0">
                <a:solidFill>
                  <a:schemeClr val="tx1">
                    <a:lumMod val="75000"/>
                    <a:lumOff val="25000"/>
                  </a:schemeClr>
                </a:solidFill>
                <a:latin typeface="+mj-lt"/>
              </a:rPr>
              <a:t>research</a:t>
            </a:r>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33.tiff"/></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image" Target="../media/image36.tif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ripituc.blogspot.com/2014/12/hot-wheels-2015-list-and-new-models.html" TargetMode="External"/><Relationship Id="rId2" Type="http://schemas.openxmlformats.org/officeDocument/2006/relationships/image" Target="../media/image3.jpg"/><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8.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39.jpeg"/><Relationship Id="rId7"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customXml" Target="../ink/ink2.xml"/><Relationship Id="rId5" Type="http://schemas.openxmlformats.org/officeDocument/2006/relationships/image" Target="../media/image39.png"/><Relationship Id="rId4" Type="http://schemas.openxmlformats.org/officeDocument/2006/relationships/customXml" Target="../ink/ink1.xml"/><Relationship Id="rId9" Type="http://schemas.openxmlformats.org/officeDocument/2006/relationships/image" Target="../media/image41.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3"/>
          <a:srcRect r="52444" b="-1"/>
          <a:stretch/>
        </p:blipFill>
        <p:spPr>
          <a:xfrm>
            <a:off x="20" y="-131593"/>
            <a:ext cx="12191980" cy="7121185"/>
          </a:xfrm>
          <a:prstGeom prst="rect">
            <a:avLst/>
          </a:prstGeom>
        </p:spPr>
      </p:pic>
      <p:sp>
        <p:nvSpPr>
          <p:cNvPr id="12" name="Rectangle 11">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anchor="b">
            <a:normAutofit/>
          </a:bodyPr>
          <a:lstStyle/>
          <a:p>
            <a:pPr algn="l"/>
            <a:r>
              <a:rPr lang="en-US" dirty="0">
                <a:solidFill>
                  <a:srgbClr val="FFFFFF"/>
                </a:solidFill>
              </a:rPr>
              <a:t>TWITTER SENTIMENT ANALYSIS</a:t>
            </a:r>
          </a:p>
        </p:txBody>
      </p:sp>
      <p:sp>
        <p:nvSpPr>
          <p:cNvPr id="3" name="Subtitle 2">
            <a:extLst>
              <a:ext uri="{FF2B5EF4-FFF2-40B4-BE49-F238E27FC236}">
                <a16:creationId xmlns:a16="http://schemas.microsoft.com/office/drawing/2014/main" id="{E9F6641D-ADF3-40BD-9BA3-E740E77C8826}"/>
              </a:ext>
            </a:extLst>
          </p:cNvPr>
          <p:cNvSpPr>
            <a:spLocks noGrp="1"/>
          </p:cNvSpPr>
          <p:nvPr>
            <p:ph type="subTitle" idx="1"/>
          </p:nvPr>
        </p:nvSpPr>
        <p:spPr>
          <a:xfrm>
            <a:off x="7211028" y="4779310"/>
            <a:ext cx="1226916" cy="514816"/>
          </a:xfrm>
        </p:spPr>
        <p:txBody>
          <a:bodyPr anchor="t">
            <a:normAutofit fontScale="92500"/>
          </a:bodyPr>
          <a:lstStyle/>
          <a:p>
            <a:r>
              <a:rPr lang="en-US" dirty="0" err="1">
                <a:solidFill>
                  <a:srgbClr val="FFFFFF"/>
                </a:solidFill>
              </a:rPr>
              <a:t>Aruna</a:t>
            </a:r>
            <a:r>
              <a:rPr lang="en-US" dirty="0">
                <a:solidFill>
                  <a:srgbClr val="FFFFFF"/>
                </a:solidFill>
              </a:rPr>
              <a:t> Singh</a:t>
            </a:r>
          </a:p>
        </p:txBody>
      </p:sp>
      <p:cxnSp>
        <p:nvCxnSpPr>
          <p:cNvPr id="14" name="Straight Connector 13">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59035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09427-D90F-496C-AA2A-E87B1438A834}"/>
              </a:ext>
            </a:extLst>
          </p:cNvPr>
          <p:cNvSpPr>
            <a:spLocks noGrp="1"/>
          </p:cNvSpPr>
          <p:nvPr>
            <p:ph type="title"/>
          </p:nvPr>
        </p:nvSpPr>
        <p:spPr/>
        <p:txBody>
          <a:bodyPr vert="horz" lIns="91440" tIns="45720" rIns="91440" bIns="45720" rtlCol="0" anchor="ctr">
            <a:normAutofit/>
          </a:bodyPr>
          <a:lstStyle/>
          <a:p>
            <a:r>
              <a:rPr lang="en-US" kern="1200" cap="all" spc="100" baseline="0" dirty="0">
                <a:solidFill>
                  <a:schemeClr val="tx1">
                    <a:lumMod val="95000"/>
                    <a:lumOff val="5000"/>
                  </a:schemeClr>
                </a:solidFill>
                <a:latin typeface="+mj-lt"/>
                <a:ea typeface="+mj-ea"/>
                <a:cs typeface="+mj-cs"/>
              </a:rPr>
              <a:t>DATA CLEANING</a:t>
            </a:r>
          </a:p>
        </p:txBody>
      </p:sp>
      <p:sp>
        <p:nvSpPr>
          <p:cNvPr id="3" name="Arrow: Right 2">
            <a:extLst>
              <a:ext uri="{FF2B5EF4-FFF2-40B4-BE49-F238E27FC236}">
                <a16:creationId xmlns:a16="http://schemas.microsoft.com/office/drawing/2014/main" id="{7086FCCD-96A5-4B2B-AD64-0D89B11D5587}"/>
              </a:ext>
            </a:extLst>
          </p:cNvPr>
          <p:cNvSpPr/>
          <p:nvPr/>
        </p:nvSpPr>
        <p:spPr>
          <a:xfrm>
            <a:off x="1400556" y="2761489"/>
            <a:ext cx="2763520" cy="2011680"/>
          </a:xfrm>
          <a:prstGeom prst="rightArrow">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6" name="Arrow: Right 5">
            <a:extLst>
              <a:ext uri="{FF2B5EF4-FFF2-40B4-BE49-F238E27FC236}">
                <a16:creationId xmlns:a16="http://schemas.microsoft.com/office/drawing/2014/main" id="{926BF11E-74AD-49FE-81D6-2F1335593485}"/>
              </a:ext>
            </a:extLst>
          </p:cNvPr>
          <p:cNvSpPr/>
          <p:nvPr/>
        </p:nvSpPr>
        <p:spPr>
          <a:xfrm>
            <a:off x="4614165" y="2766569"/>
            <a:ext cx="2763520" cy="2011680"/>
          </a:xfrm>
          <a:prstGeom prst="rightArrow">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7" name="Arrow: Right 6">
            <a:extLst>
              <a:ext uri="{FF2B5EF4-FFF2-40B4-BE49-F238E27FC236}">
                <a16:creationId xmlns:a16="http://schemas.microsoft.com/office/drawing/2014/main" id="{B450C3E3-4621-4AB0-AD46-16B75B56CB1F}"/>
              </a:ext>
            </a:extLst>
          </p:cNvPr>
          <p:cNvSpPr/>
          <p:nvPr/>
        </p:nvSpPr>
        <p:spPr>
          <a:xfrm>
            <a:off x="7755130" y="2761489"/>
            <a:ext cx="2763520" cy="2011680"/>
          </a:xfrm>
          <a:prstGeom prst="rightArrow">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4" name="TextBox 3">
            <a:extLst>
              <a:ext uri="{FF2B5EF4-FFF2-40B4-BE49-F238E27FC236}">
                <a16:creationId xmlns:a16="http://schemas.microsoft.com/office/drawing/2014/main" id="{7FBED8FA-5E94-46CD-BC64-CC8B871B77AC}"/>
              </a:ext>
            </a:extLst>
          </p:cNvPr>
          <p:cNvSpPr txBox="1"/>
          <p:nvPr/>
        </p:nvSpPr>
        <p:spPr>
          <a:xfrm>
            <a:off x="1747520" y="3545840"/>
            <a:ext cx="1747520" cy="369332"/>
          </a:xfrm>
          <a:prstGeom prst="rect">
            <a:avLst/>
          </a:prstGeom>
          <a:noFill/>
        </p:spPr>
        <p:txBody>
          <a:bodyPr wrap="square" rtlCol="0">
            <a:spAutoFit/>
          </a:bodyPr>
          <a:lstStyle/>
          <a:p>
            <a:pPr algn="ctr"/>
            <a:r>
              <a:rPr lang="en-US" dirty="0"/>
              <a:t>LOWERCASE</a:t>
            </a:r>
          </a:p>
        </p:txBody>
      </p:sp>
      <p:sp>
        <p:nvSpPr>
          <p:cNvPr id="5" name="TextBox 4">
            <a:extLst>
              <a:ext uri="{FF2B5EF4-FFF2-40B4-BE49-F238E27FC236}">
                <a16:creationId xmlns:a16="http://schemas.microsoft.com/office/drawing/2014/main" id="{097F6A49-7158-4F0F-99CD-D96C289433D2}"/>
              </a:ext>
            </a:extLst>
          </p:cNvPr>
          <p:cNvSpPr txBox="1"/>
          <p:nvPr/>
        </p:nvSpPr>
        <p:spPr>
          <a:xfrm>
            <a:off x="4681473" y="3538696"/>
            <a:ext cx="2286000" cy="369332"/>
          </a:xfrm>
          <a:prstGeom prst="rect">
            <a:avLst/>
          </a:prstGeom>
          <a:noFill/>
        </p:spPr>
        <p:txBody>
          <a:bodyPr wrap="square" rtlCol="0">
            <a:spAutoFit/>
          </a:bodyPr>
          <a:lstStyle/>
          <a:p>
            <a:pPr algn="ctr"/>
            <a:r>
              <a:rPr lang="en-US" dirty="0"/>
              <a:t>REGULAR EXPRESSION</a:t>
            </a:r>
          </a:p>
        </p:txBody>
      </p:sp>
      <p:sp>
        <p:nvSpPr>
          <p:cNvPr id="8" name="TextBox 7">
            <a:extLst>
              <a:ext uri="{FF2B5EF4-FFF2-40B4-BE49-F238E27FC236}">
                <a16:creationId xmlns:a16="http://schemas.microsoft.com/office/drawing/2014/main" id="{3264DDE5-45C5-41AA-8454-CC5D740721B7}"/>
              </a:ext>
            </a:extLst>
          </p:cNvPr>
          <p:cNvSpPr txBox="1"/>
          <p:nvPr/>
        </p:nvSpPr>
        <p:spPr>
          <a:xfrm>
            <a:off x="7620000" y="3511788"/>
            <a:ext cx="1910080" cy="369332"/>
          </a:xfrm>
          <a:prstGeom prst="rect">
            <a:avLst/>
          </a:prstGeom>
          <a:noFill/>
        </p:spPr>
        <p:txBody>
          <a:bodyPr wrap="square" rtlCol="0">
            <a:spAutoFit/>
          </a:bodyPr>
          <a:lstStyle/>
          <a:p>
            <a:pPr algn="ctr"/>
            <a:r>
              <a:rPr lang="en-US" dirty="0"/>
              <a:t>CSV FILE</a:t>
            </a:r>
          </a:p>
        </p:txBody>
      </p:sp>
    </p:spTree>
    <p:extLst>
      <p:ext uri="{BB962C8B-B14F-4D97-AF65-F5344CB8AC3E}">
        <p14:creationId xmlns:p14="http://schemas.microsoft.com/office/powerpoint/2010/main" val="159940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6E23E-5E1C-453A-9048-A3DAE1C79452}"/>
              </a:ext>
            </a:extLst>
          </p:cNvPr>
          <p:cNvSpPr>
            <a:spLocks noGrp="1"/>
          </p:cNvSpPr>
          <p:nvPr>
            <p:ph type="title"/>
          </p:nvPr>
        </p:nvSpPr>
        <p:spPr/>
        <p:txBody>
          <a:bodyPr/>
          <a:lstStyle/>
          <a:p>
            <a:r>
              <a:rPr lang="en-US" dirty="0"/>
              <a:t>SENTIMENT LABELING</a:t>
            </a:r>
          </a:p>
        </p:txBody>
      </p:sp>
      <p:sp>
        <p:nvSpPr>
          <p:cNvPr id="3" name="Text Placeholder 2">
            <a:extLst>
              <a:ext uri="{FF2B5EF4-FFF2-40B4-BE49-F238E27FC236}">
                <a16:creationId xmlns:a16="http://schemas.microsoft.com/office/drawing/2014/main" id="{D79EF0A4-BF29-4323-99A9-B9C655F3F06F}"/>
              </a:ext>
            </a:extLst>
          </p:cNvPr>
          <p:cNvSpPr>
            <a:spLocks noGrp="1"/>
          </p:cNvSpPr>
          <p:nvPr>
            <p:ph type="body" idx="1"/>
          </p:nvPr>
        </p:nvSpPr>
        <p:spPr>
          <a:xfrm>
            <a:off x="1341120" y="2200174"/>
            <a:ext cx="4754880" cy="822960"/>
          </a:xfrm>
        </p:spPr>
        <p:txBody>
          <a:bodyPr>
            <a:normAutofit/>
          </a:bodyPr>
          <a:lstStyle/>
          <a:p>
            <a:r>
              <a:rPr lang="en-US" sz="2800" dirty="0"/>
              <a:t>TEXTBLOB</a:t>
            </a:r>
          </a:p>
        </p:txBody>
      </p:sp>
      <p:pic>
        <p:nvPicPr>
          <p:cNvPr id="8" name="Content Placeholder 7" descr="Icon&#10;&#10;Description automatically generated">
            <a:extLst>
              <a:ext uri="{FF2B5EF4-FFF2-40B4-BE49-F238E27FC236}">
                <a16:creationId xmlns:a16="http://schemas.microsoft.com/office/drawing/2014/main" id="{4A3D48D2-0471-41ED-A2E6-9D4C55D25DC0}"/>
              </a:ext>
            </a:extLst>
          </p:cNvPr>
          <p:cNvPicPr>
            <a:picLocks noGrp="1" noChangeAspect="1"/>
          </p:cNvPicPr>
          <p:nvPr>
            <p:ph sz="half" idx="2"/>
          </p:nvPr>
        </p:nvPicPr>
        <p:blipFill>
          <a:blip r:embed="rId2"/>
          <a:stretch>
            <a:fillRect/>
          </a:stretch>
        </p:blipFill>
        <p:spPr>
          <a:xfrm>
            <a:off x="8082704" y="2449328"/>
            <a:ext cx="2164576" cy="2164576"/>
          </a:xfrm>
        </p:spPr>
      </p:pic>
      <p:sp>
        <p:nvSpPr>
          <p:cNvPr id="6" name="Content Placeholder 5">
            <a:extLst>
              <a:ext uri="{FF2B5EF4-FFF2-40B4-BE49-F238E27FC236}">
                <a16:creationId xmlns:a16="http://schemas.microsoft.com/office/drawing/2014/main" id="{E160604D-FCA3-4C9A-B106-9A5C787F82C5}"/>
              </a:ext>
            </a:extLst>
          </p:cNvPr>
          <p:cNvSpPr>
            <a:spLocks noGrp="1"/>
          </p:cNvSpPr>
          <p:nvPr>
            <p:ph sz="quarter" idx="4"/>
          </p:nvPr>
        </p:nvSpPr>
        <p:spPr>
          <a:xfrm>
            <a:off x="1341120" y="3102383"/>
            <a:ext cx="4754880" cy="3341572"/>
          </a:xfrm>
        </p:spPr>
        <p:txBody>
          <a:bodyPr/>
          <a:lstStyle/>
          <a:p>
            <a:pPr>
              <a:buFont typeface="Arial" panose="020B0604020202020204" pitchFamily="34" charset="0"/>
              <a:buChar char="•"/>
            </a:pPr>
            <a:r>
              <a:rPr lang="en-US" dirty="0"/>
              <a:t> Simple Python library</a:t>
            </a:r>
          </a:p>
          <a:p>
            <a:pPr>
              <a:buFont typeface="Arial" panose="020B0604020202020204" pitchFamily="34" charset="0"/>
              <a:buChar char="•"/>
            </a:pPr>
            <a:r>
              <a:rPr lang="en-US" dirty="0"/>
              <a:t> Uses rule-based approach</a:t>
            </a:r>
          </a:p>
          <a:p>
            <a:pPr>
              <a:buFont typeface="Arial" panose="020B0604020202020204" pitchFamily="34" charset="0"/>
              <a:buChar char="•"/>
            </a:pPr>
            <a:r>
              <a:rPr lang="en-US" dirty="0"/>
              <a:t> Gives polarity sentiment to tweets</a:t>
            </a:r>
          </a:p>
          <a:p>
            <a:pPr>
              <a:buFont typeface="Arial" panose="020B0604020202020204" pitchFamily="34" charset="0"/>
              <a:buChar char="•"/>
            </a:pPr>
            <a:r>
              <a:rPr lang="en-US" dirty="0"/>
              <a:t> Ideally should have human involvement</a:t>
            </a:r>
          </a:p>
        </p:txBody>
      </p:sp>
      <p:pic>
        <p:nvPicPr>
          <p:cNvPr id="11" name="Picture 10" descr="A picture containing text&#10;&#10;Description automatically generated">
            <a:extLst>
              <a:ext uri="{FF2B5EF4-FFF2-40B4-BE49-F238E27FC236}">
                <a16:creationId xmlns:a16="http://schemas.microsoft.com/office/drawing/2014/main" id="{FF301794-DC5F-4E9A-ADFC-4570C26CB423}"/>
              </a:ext>
            </a:extLst>
          </p:cNvPr>
          <p:cNvPicPr>
            <a:picLocks noChangeAspect="1"/>
          </p:cNvPicPr>
          <p:nvPr/>
        </p:nvPicPr>
        <p:blipFill>
          <a:blip r:embed="rId3"/>
          <a:stretch>
            <a:fillRect/>
          </a:stretch>
        </p:blipFill>
        <p:spPr>
          <a:xfrm>
            <a:off x="5245391" y="766983"/>
            <a:ext cx="2092960" cy="1294576"/>
          </a:xfrm>
          <a:prstGeom prst="rect">
            <a:avLst/>
          </a:prstGeom>
        </p:spPr>
      </p:pic>
      <p:graphicFrame>
        <p:nvGraphicFramePr>
          <p:cNvPr id="14" name="Chart 13">
            <a:extLst>
              <a:ext uri="{FF2B5EF4-FFF2-40B4-BE49-F238E27FC236}">
                <a16:creationId xmlns:a16="http://schemas.microsoft.com/office/drawing/2014/main" id="{DD63BCC7-581F-45A6-A9F4-745616C74A63}"/>
              </a:ext>
            </a:extLst>
          </p:cNvPr>
          <p:cNvGraphicFramePr/>
          <p:nvPr>
            <p:extLst>
              <p:ext uri="{D42A27DB-BD31-4B8C-83A1-F6EECF244321}">
                <p14:modId xmlns:p14="http://schemas.microsoft.com/office/powerpoint/2010/main" val="4123858946"/>
              </p:ext>
            </p:extLst>
          </p:nvPr>
        </p:nvGraphicFramePr>
        <p:xfrm>
          <a:off x="5793929" y="1239520"/>
          <a:ext cx="6471544" cy="473189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271115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BF73D4E-6762-43DC-95FD-B10ED50F6B5B}"/>
              </a:ext>
            </a:extLst>
          </p:cNvPr>
          <p:cNvSpPr>
            <a:spLocks noGrp="1"/>
          </p:cNvSpPr>
          <p:nvPr>
            <p:ph type="title"/>
          </p:nvPr>
        </p:nvSpPr>
        <p:spPr>
          <a:xfrm>
            <a:off x="1024128" y="585216"/>
            <a:ext cx="5902061" cy="1499616"/>
          </a:xfrm>
        </p:spPr>
        <p:txBody>
          <a:bodyPr vert="horz" lIns="91440" tIns="45720" rIns="91440" bIns="45720" rtlCol="0" anchor="ctr">
            <a:normAutofit/>
          </a:bodyPr>
          <a:lstStyle/>
          <a:p>
            <a:r>
              <a:rPr lang="en-US" dirty="0"/>
              <a:t>SUPPORT VECTOR MACHINES</a:t>
            </a:r>
          </a:p>
        </p:txBody>
      </p:sp>
      <p:sp>
        <p:nvSpPr>
          <p:cNvPr id="50" name="Content Placeholder 31">
            <a:extLst>
              <a:ext uri="{FF2B5EF4-FFF2-40B4-BE49-F238E27FC236}">
                <a16:creationId xmlns:a16="http://schemas.microsoft.com/office/drawing/2014/main" id="{D43A460B-3751-4657-BCED-F2621ABC30F7}"/>
              </a:ext>
            </a:extLst>
          </p:cNvPr>
          <p:cNvSpPr>
            <a:spLocks noGrp="1"/>
          </p:cNvSpPr>
          <p:nvPr>
            <p:ph idx="1"/>
          </p:nvPr>
        </p:nvSpPr>
        <p:spPr>
          <a:xfrm>
            <a:off x="1024128" y="2286000"/>
            <a:ext cx="5965952" cy="3931920"/>
          </a:xfrm>
        </p:spPr>
        <p:txBody>
          <a:bodyPr vert="horz" lIns="45720" tIns="45720" rIns="45720" bIns="45720" rtlCol="0">
            <a:normAutofit/>
          </a:bodyPr>
          <a:lstStyle/>
          <a:p>
            <a:pPr marL="342900" indent="-342900">
              <a:lnSpc>
                <a:spcPct val="90000"/>
              </a:lnSpc>
              <a:buFont typeface="Wingdings" panose="05000000000000000000" pitchFamily="2" charset="2"/>
              <a:buChar char="ü"/>
            </a:pPr>
            <a:r>
              <a:rPr lang="en-US" sz="2000" dirty="0"/>
              <a:t>Supervised machine learning algorithm</a:t>
            </a:r>
          </a:p>
          <a:p>
            <a:pPr marL="342900" indent="-342900">
              <a:lnSpc>
                <a:spcPct val="90000"/>
              </a:lnSpc>
              <a:buFont typeface="Wingdings" panose="05000000000000000000" pitchFamily="2" charset="2"/>
              <a:buChar char="ü"/>
            </a:pPr>
            <a:r>
              <a:rPr lang="en-US" sz="2000" dirty="0"/>
              <a:t>Performs classification by hyperplanes in n-dimension.</a:t>
            </a:r>
          </a:p>
          <a:p>
            <a:pPr marL="342900" indent="-342900">
              <a:lnSpc>
                <a:spcPct val="90000"/>
              </a:lnSpc>
              <a:buFont typeface="Wingdings" panose="05000000000000000000" pitchFamily="2" charset="2"/>
              <a:buChar char="ü"/>
            </a:pPr>
            <a:r>
              <a:rPr lang="en-US" sz="2000" dirty="0"/>
              <a:t>In our case Kernel is linear. </a:t>
            </a:r>
          </a:p>
          <a:p>
            <a:pPr marL="342900" indent="-342900">
              <a:lnSpc>
                <a:spcPct val="90000"/>
              </a:lnSpc>
              <a:buFont typeface="Wingdings" panose="05000000000000000000" pitchFamily="2" charset="2"/>
              <a:buChar char="ü"/>
            </a:pPr>
            <a:r>
              <a:rPr lang="en-US" sz="2000" dirty="0"/>
              <a:t>Transform data into vectors : TfidfVectorizer</a:t>
            </a:r>
          </a:p>
          <a:p>
            <a:pPr marL="342900" indent="-342900">
              <a:lnSpc>
                <a:spcPct val="90000"/>
              </a:lnSpc>
              <a:buFont typeface="Wingdings" panose="05000000000000000000" pitchFamily="2" charset="2"/>
              <a:buChar char="ü"/>
            </a:pPr>
            <a:r>
              <a:rPr lang="en-US" sz="2000" dirty="0"/>
              <a:t>Scikit Learn</a:t>
            </a:r>
          </a:p>
          <a:p>
            <a:pPr marL="571500" lvl="1" indent="-342900">
              <a:lnSpc>
                <a:spcPct val="90000"/>
              </a:lnSpc>
              <a:buFont typeface="Arial" panose="020B0604020202020204" pitchFamily="34" charset="0"/>
              <a:buChar char="•"/>
            </a:pPr>
            <a:r>
              <a:rPr lang="en-US" dirty="0"/>
              <a:t>Open Source</a:t>
            </a:r>
          </a:p>
          <a:p>
            <a:pPr marL="571500" lvl="1" indent="-342900">
              <a:lnSpc>
                <a:spcPct val="90000"/>
              </a:lnSpc>
              <a:buFont typeface="Arial" panose="020B0604020202020204" pitchFamily="34" charset="0"/>
              <a:buChar char="•"/>
            </a:pPr>
            <a:r>
              <a:rPr lang="en-US" dirty="0"/>
              <a:t>Python Library</a:t>
            </a:r>
          </a:p>
          <a:p>
            <a:pPr marL="571500" lvl="1" indent="-342900">
              <a:lnSpc>
                <a:spcPct val="90000"/>
              </a:lnSpc>
              <a:buFont typeface="Arial" panose="020B0604020202020204" pitchFamily="34" charset="0"/>
              <a:buChar char="•"/>
            </a:pPr>
            <a:r>
              <a:rPr lang="en-US" dirty="0"/>
              <a:t>Powerful tool for ML algorithms.</a:t>
            </a:r>
          </a:p>
          <a:p>
            <a:pPr>
              <a:lnSpc>
                <a:spcPct val="90000"/>
              </a:lnSpc>
            </a:pPr>
            <a:endParaRPr lang="en-US" sz="1700" dirty="0"/>
          </a:p>
        </p:txBody>
      </p:sp>
      <p:pic>
        <p:nvPicPr>
          <p:cNvPr id="3" name="Picture 2" descr="Graphical user interface, application&#10;&#10;Description automatically generated">
            <a:extLst>
              <a:ext uri="{FF2B5EF4-FFF2-40B4-BE49-F238E27FC236}">
                <a16:creationId xmlns:a16="http://schemas.microsoft.com/office/drawing/2014/main" id="{851F7B4E-1547-482C-A0DD-065865570DBA}"/>
              </a:ext>
            </a:extLst>
          </p:cNvPr>
          <p:cNvPicPr>
            <a:picLocks noChangeAspect="1"/>
          </p:cNvPicPr>
          <p:nvPr/>
        </p:nvPicPr>
        <p:blipFill>
          <a:blip r:embed="rId3"/>
          <a:stretch>
            <a:fillRect/>
          </a:stretch>
        </p:blipFill>
        <p:spPr>
          <a:xfrm>
            <a:off x="7071268" y="1975801"/>
            <a:ext cx="4539605" cy="1620142"/>
          </a:xfrm>
          <a:prstGeom prst="rect">
            <a:avLst/>
          </a:prstGeom>
        </p:spPr>
      </p:pic>
    </p:spTree>
    <p:extLst>
      <p:ext uri="{BB962C8B-B14F-4D97-AF65-F5344CB8AC3E}">
        <p14:creationId xmlns:p14="http://schemas.microsoft.com/office/powerpoint/2010/main" val="520739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3" name="Straight Connector 72">
            <a:extLst>
              <a:ext uri="{FF2B5EF4-FFF2-40B4-BE49-F238E27FC236}">
                <a16:creationId xmlns:a16="http://schemas.microsoft.com/office/drawing/2014/main" id="{9200C8B5-FB5A-4F8B-A9BD-693C051418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BF73D4E-6762-43DC-95FD-B10ED50F6B5B}"/>
              </a:ext>
            </a:extLst>
          </p:cNvPr>
          <p:cNvSpPr>
            <a:spLocks noGrp="1"/>
          </p:cNvSpPr>
          <p:nvPr>
            <p:ph type="title"/>
          </p:nvPr>
        </p:nvSpPr>
        <p:spPr>
          <a:xfrm>
            <a:off x="1024128" y="585216"/>
            <a:ext cx="9720072" cy="1499616"/>
          </a:xfrm>
        </p:spPr>
        <p:txBody>
          <a:bodyPr vert="horz" lIns="91440" tIns="45720" rIns="91440" bIns="45720" rtlCol="0" anchor="ctr">
            <a:normAutofit/>
          </a:bodyPr>
          <a:lstStyle/>
          <a:p>
            <a:r>
              <a:rPr lang="en-US" dirty="0"/>
              <a:t>TFIDF VECTORIZER</a:t>
            </a:r>
          </a:p>
        </p:txBody>
      </p:sp>
      <p:sp>
        <p:nvSpPr>
          <p:cNvPr id="50" name="Content Placeholder 31">
            <a:extLst>
              <a:ext uri="{FF2B5EF4-FFF2-40B4-BE49-F238E27FC236}">
                <a16:creationId xmlns:a16="http://schemas.microsoft.com/office/drawing/2014/main" id="{D43A460B-3751-4657-BCED-F2621ABC30F7}"/>
              </a:ext>
            </a:extLst>
          </p:cNvPr>
          <p:cNvSpPr>
            <a:spLocks noGrp="1"/>
          </p:cNvSpPr>
          <p:nvPr>
            <p:ph idx="1"/>
          </p:nvPr>
        </p:nvSpPr>
        <p:spPr>
          <a:xfrm>
            <a:off x="857466" y="1740724"/>
            <a:ext cx="4754880" cy="4023360"/>
          </a:xfrm>
        </p:spPr>
        <p:txBody>
          <a:bodyPr vert="horz" lIns="45720" tIns="45720" rIns="45720" bIns="45720" rtlCol="0">
            <a:normAutofit/>
          </a:bodyPr>
          <a:lstStyle/>
          <a:p>
            <a:pPr marL="342900" indent="-342900">
              <a:lnSpc>
                <a:spcPct val="90000"/>
              </a:lnSpc>
              <a:buFont typeface="Wingdings" panose="05000000000000000000" pitchFamily="2" charset="2"/>
              <a:buChar char="ü"/>
            </a:pPr>
            <a:endParaRPr lang="en-US" dirty="0"/>
          </a:p>
          <a:p>
            <a:pPr marL="342900" indent="-342900">
              <a:lnSpc>
                <a:spcPct val="90000"/>
              </a:lnSpc>
              <a:buFont typeface="Wingdings" panose="05000000000000000000" pitchFamily="2" charset="2"/>
              <a:buChar char="ü"/>
            </a:pPr>
            <a:endParaRPr lang="en-US" dirty="0"/>
          </a:p>
          <a:p>
            <a:pPr marL="342900" indent="-342900">
              <a:lnSpc>
                <a:spcPct val="90000"/>
              </a:lnSpc>
              <a:buFont typeface="Wingdings" panose="05000000000000000000" pitchFamily="2" charset="2"/>
              <a:buChar char="ü"/>
            </a:pPr>
            <a:r>
              <a:rPr lang="en-US" dirty="0"/>
              <a:t>TF-IDF defines relevance of a term. </a:t>
            </a:r>
          </a:p>
          <a:p>
            <a:pPr>
              <a:lnSpc>
                <a:spcPct val="90000"/>
              </a:lnSpc>
            </a:pPr>
            <a:endParaRPr lang="en-US" dirty="0"/>
          </a:p>
          <a:p>
            <a:pPr marL="342900" indent="-342900">
              <a:lnSpc>
                <a:spcPct val="90000"/>
              </a:lnSpc>
              <a:buFont typeface="Wingdings" panose="05000000000000000000" pitchFamily="2" charset="2"/>
              <a:buChar char="ü"/>
            </a:pPr>
            <a:r>
              <a:rPr lang="en-US" dirty="0"/>
              <a:t>Takes into consideration the importance in a single document and scales it by its importance across all documents.</a:t>
            </a:r>
          </a:p>
          <a:p>
            <a:pPr>
              <a:lnSpc>
                <a:spcPct val="90000"/>
              </a:lnSpc>
            </a:pPr>
            <a:endParaRPr lang="en-US" dirty="0"/>
          </a:p>
        </p:txBody>
      </p:sp>
      <p:pic>
        <p:nvPicPr>
          <p:cNvPr id="5" name="Picture 4">
            <a:extLst>
              <a:ext uri="{FF2B5EF4-FFF2-40B4-BE49-F238E27FC236}">
                <a16:creationId xmlns:a16="http://schemas.microsoft.com/office/drawing/2014/main" id="{883DD6A2-A95F-482C-8E8F-65E94665E43F}"/>
              </a:ext>
            </a:extLst>
          </p:cNvPr>
          <p:cNvPicPr>
            <a:picLocks noChangeAspect="1"/>
          </p:cNvPicPr>
          <p:nvPr/>
        </p:nvPicPr>
        <p:blipFill>
          <a:blip r:embed="rId3"/>
          <a:stretch>
            <a:fillRect/>
          </a:stretch>
        </p:blipFill>
        <p:spPr>
          <a:xfrm>
            <a:off x="5943602" y="2637373"/>
            <a:ext cx="5390932" cy="2574169"/>
          </a:xfrm>
          <a:prstGeom prst="rect">
            <a:avLst/>
          </a:prstGeom>
        </p:spPr>
      </p:pic>
    </p:spTree>
    <p:extLst>
      <p:ext uri="{BB962C8B-B14F-4D97-AF65-F5344CB8AC3E}">
        <p14:creationId xmlns:p14="http://schemas.microsoft.com/office/powerpoint/2010/main" val="2666552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9" name="Straight Connector 78">
            <a:extLst>
              <a:ext uri="{FF2B5EF4-FFF2-40B4-BE49-F238E27FC236}">
                <a16:creationId xmlns:a16="http://schemas.microsoft.com/office/drawing/2014/main" id="{22953FD7-F17A-4D8D-8237-93E8D56716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81" name="Rectangle 80">
            <a:extLst>
              <a:ext uri="{FF2B5EF4-FFF2-40B4-BE49-F238E27FC236}">
                <a16:creationId xmlns:a16="http://schemas.microsoft.com/office/drawing/2014/main" id="{90AAC386-A18D-4525-AD1B-4D227ED34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BF73D4E-6762-43DC-95FD-B10ED50F6B5B}"/>
              </a:ext>
            </a:extLst>
          </p:cNvPr>
          <p:cNvSpPr>
            <a:spLocks noGrp="1"/>
          </p:cNvSpPr>
          <p:nvPr>
            <p:ph type="title"/>
          </p:nvPr>
        </p:nvSpPr>
        <p:spPr>
          <a:xfrm>
            <a:off x="8129872" y="643467"/>
            <a:ext cx="3473009" cy="5571066"/>
          </a:xfrm>
        </p:spPr>
        <p:txBody>
          <a:bodyPr vert="horz" lIns="91440" tIns="45720" rIns="91440" bIns="45720" rtlCol="0" anchor="ctr">
            <a:normAutofit/>
          </a:bodyPr>
          <a:lstStyle/>
          <a:p>
            <a:r>
              <a:rPr lang="en-US" sz="4600" kern="1200" cap="all" spc="100" baseline="0" dirty="0">
                <a:solidFill>
                  <a:schemeClr val="tx1">
                    <a:lumMod val="95000"/>
                    <a:lumOff val="5000"/>
                  </a:schemeClr>
                </a:solidFill>
                <a:latin typeface="+mj-lt"/>
                <a:ea typeface="+mj-ea"/>
                <a:cs typeface="+mj-cs"/>
              </a:rPr>
              <a:t>IMPLEMENTATION</a:t>
            </a:r>
          </a:p>
        </p:txBody>
      </p:sp>
      <p:cxnSp>
        <p:nvCxnSpPr>
          <p:cNvPr id="83" name="Straight Connector 82">
            <a:extLst>
              <a:ext uri="{FF2B5EF4-FFF2-40B4-BE49-F238E27FC236}">
                <a16:creationId xmlns:a16="http://schemas.microsoft.com/office/drawing/2014/main" id="{C34C4AD0-FE94-4E84-ACA6-CC5BF1A118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853463" y="2514600"/>
            <a:ext cx="0" cy="1828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75" name="Content Placeholder 31">
            <a:extLst>
              <a:ext uri="{FF2B5EF4-FFF2-40B4-BE49-F238E27FC236}">
                <a16:creationId xmlns:a16="http://schemas.microsoft.com/office/drawing/2014/main" id="{2EC3F9F3-B9D0-45B8-9B26-D41627FA92F5}"/>
              </a:ext>
            </a:extLst>
          </p:cNvPr>
          <p:cNvGraphicFramePr>
            <a:graphicFrameLocks noGrp="1"/>
          </p:cNvGraphicFramePr>
          <p:nvPr>
            <p:ph idx="1"/>
            <p:extLst>
              <p:ext uri="{D42A27DB-BD31-4B8C-83A1-F6EECF244321}">
                <p14:modId xmlns:p14="http://schemas.microsoft.com/office/powerpoint/2010/main" val="3607373818"/>
              </p:ext>
            </p:extLst>
          </p:nvPr>
        </p:nvGraphicFramePr>
        <p:xfrm>
          <a:off x="942975" y="933450"/>
          <a:ext cx="6596063" cy="4941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15164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CFD942-B8E5-1542-9795-64F63EEE542E}"/>
              </a:ext>
            </a:extLst>
          </p:cNvPr>
          <p:cNvSpPr>
            <a:spLocks noGrp="1"/>
          </p:cNvSpPr>
          <p:nvPr>
            <p:ph type="title"/>
          </p:nvPr>
        </p:nvSpPr>
        <p:spPr>
          <a:xfrm>
            <a:off x="1024128" y="585216"/>
            <a:ext cx="5902061" cy="1499616"/>
          </a:xfrm>
        </p:spPr>
        <p:txBody>
          <a:bodyPr vert="horz" lIns="91440" tIns="45720" rIns="91440" bIns="45720" rtlCol="0" anchor="ctr">
            <a:normAutofit/>
          </a:bodyPr>
          <a:lstStyle/>
          <a:p>
            <a:r>
              <a:rPr lang="en-US" dirty="0"/>
              <a:t>Results – Confusion matrix</a:t>
            </a:r>
          </a:p>
        </p:txBody>
      </p:sp>
      <p:sp>
        <p:nvSpPr>
          <p:cNvPr id="6" name="Content Placeholder 4">
            <a:extLst>
              <a:ext uri="{FF2B5EF4-FFF2-40B4-BE49-F238E27FC236}">
                <a16:creationId xmlns:a16="http://schemas.microsoft.com/office/drawing/2014/main" id="{B038EC65-DC49-EA43-B17D-4AD6F80B0C42}"/>
              </a:ext>
            </a:extLst>
          </p:cNvPr>
          <p:cNvSpPr txBox="1">
            <a:spLocks/>
          </p:cNvSpPr>
          <p:nvPr/>
        </p:nvSpPr>
        <p:spPr>
          <a:xfrm>
            <a:off x="1024128" y="2286000"/>
            <a:ext cx="5902061" cy="3931920"/>
          </a:xfrm>
          <a:prstGeom prst="rect">
            <a:avLst/>
          </a:prstGeom>
        </p:spPr>
        <p:txBody>
          <a:bodyPr vert="horz" lIns="45720" tIns="45720" rIns="45720" bIns="45720" rtlCol="0" anchor="t">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Tw Cen MT" panose="020B0602020104020603" pitchFamily="34" charset="0"/>
              <a:buNone/>
              <a:defRPr sz="2400" kern="1200">
                <a:solidFill>
                  <a:schemeClr val="tx1"/>
                </a:solidFill>
                <a:latin typeface="+mn-lt"/>
                <a:ea typeface="+mn-ea"/>
                <a:cs typeface="+mn-cs"/>
              </a:defRPr>
            </a:lvl1pPr>
            <a:lvl2pPr marL="228600" indent="-137160" algn="l" defTabSz="914400" rtl="0" eaLnBrk="1" latinLnBrk="0" hangingPunct="1">
              <a:lnSpc>
                <a:spcPct val="11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2pPr>
            <a:lvl3pPr marL="457200" indent="-137160" algn="l" defTabSz="914400" rtl="0" eaLnBrk="1" latinLnBrk="0" hangingPunct="1">
              <a:lnSpc>
                <a:spcPct val="11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3pPr>
            <a:lvl4pPr marL="685800" indent="-137160" algn="l" defTabSz="914400" rtl="0" eaLnBrk="1" latinLnBrk="0" hangingPunct="1">
              <a:lnSpc>
                <a:spcPct val="11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4pPr>
            <a:lvl5pPr marL="777240" indent="-137160" algn="l" defTabSz="914400" rtl="0" eaLnBrk="1" latinLnBrk="0" hangingPunct="1">
              <a:lnSpc>
                <a:spcPct val="11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marR="0" lvl="0" indent="0" fontAlgn="auto">
              <a:lnSpc>
                <a:spcPct val="90000"/>
              </a:lnSpc>
              <a:spcBef>
                <a:spcPts val="1200"/>
              </a:spcBef>
              <a:spcAft>
                <a:spcPts val="200"/>
              </a:spcAft>
              <a:buSzPct val="100000"/>
              <a:buFont typeface="Tw Cen MT" panose="020B0602020104020603" pitchFamily="34" charset="0"/>
              <a:buNone/>
              <a:tabLst/>
              <a:defRPr/>
            </a:pPr>
            <a:r>
              <a:rPr kumimoji="0" lang="en-US" b="1" i="0" u="none" strike="noStrike" cap="none" spc="0" normalizeH="0" baseline="0" noProof="0" dirty="0">
                <a:ln>
                  <a:noFill/>
                </a:ln>
                <a:effectLst/>
                <a:uLnTx/>
                <a:uFillTx/>
              </a:rPr>
              <a:t>Confusion Matrix</a:t>
            </a:r>
          </a:p>
          <a:p>
            <a:pPr marL="342900" indent="-342900">
              <a:lnSpc>
                <a:spcPct val="90000"/>
              </a:lnSpc>
              <a:buFont typeface="Arial" panose="020B0604020202020204" pitchFamily="34" charset="0"/>
              <a:buChar char="•"/>
              <a:defRPr/>
            </a:pPr>
            <a:r>
              <a:rPr kumimoji="0" lang="en-US" b="0" i="0" u="none" strike="noStrike" cap="none" spc="0" normalizeH="0" baseline="0" noProof="0" dirty="0">
                <a:ln>
                  <a:noFill/>
                </a:ln>
                <a:effectLst/>
                <a:uLnTx/>
                <a:uFillTx/>
              </a:rPr>
              <a:t>Classifies the </a:t>
            </a:r>
            <a:r>
              <a:rPr lang="en-US" dirty="0"/>
              <a:t>tweets into </a:t>
            </a:r>
            <a:r>
              <a:rPr kumimoji="0" lang="en-US" b="0" i="0" u="none" strike="noStrike" cap="none" spc="0" normalizeH="0" baseline="0" noProof="0" dirty="0">
                <a:ln>
                  <a:noFill/>
                </a:ln>
                <a:effectLst/>
                <a:uLnTx/>
                <a:uFillTx/>
              </a:rPr>
              <a:t>positive and negative sentiments</a:t>
            </a:r>
            <a:r>
              <a:rPr lang="en-US" dirty="0"/>
              <a:t> </a:t>
            </a:r>
            <a:endParaRPr lang="en-US" b="0" i="0" u="none" strike="noStrike" cap="none" spc="0" normalizeH="0" baseline="0" noProof="0" dirty="0">
              <a:ln>
                <a:noFill/>
              </a:ln>
              <a:effectLst/>
              <a:uLnTx/>
              <a:uFillTx/>
            </a:endParaRPr>
          </a:p>
          <a:p>
            <a:pPr marL="342900" indent="-342900">
              <a:lnSpc>
                <a:spcPct val="90000"/>
              </a:lnSpc>
              <a:buFont typeface="Arial" panose="020B0604020202020204" pitchFamily="34" charset="0"/>
              <a:buChar char="•"/>
              <a:defRPr/>
            </a:pPr>
            <a:r>
              <a:rPr kumimoji="0" lang="en-US" b="0" i="0" u="none" strike="noStrike" cap="none" spc="0" normalizeH="0" baseline="0" noProof="0" dirty="0">
                <a:ln>
                  <a:noFill/>
                </a:ln>
                <a:effectLst/>
                <a:uLnTx/>
                <a:uFillTx/>
              </a:rPr>
              <a:t>Displays the number of positive </a:t>
            </a:r>
            <a:r>
              <a:rPr lang="en-US" dirty="0"/>
              <a:t>and</a:t>
            </a:r>
            <a:r>
              <a:rPr kumimoji="0" lang="en-US" b="0" i="0" u="none" strike="noStrike" cap="none" spc="0" normalizeH="0" baseline="0" noProof="0" dirty="0">
                <a:ln>
                  <a:noFill/>
                </a:ln>
                <a:effectLst/>
                <a:uLnTx/>
                <a:uFillTx/>
              </a:rPr>
              <a:t> negative predictions acquired from the classification models in comparison with the actual counts</a:t>
            </a:r>
            <a:r>
              <a:rPr lang="en-US" dirty="0"/>
              <a:t> </a:t>
            </a:r>
            <a:endParaRPr kumimoji="0" lang="en-US" b="1" i="0" u="none" strike="noStrike" cap="none" spc="0" normalizeH="0" baseline="0" noProof="0" dirty="0">
              <a:ln>
                <a:noFill/>
              </a:ln>
              <a:effectLst/>
              <a:uLnTx/>
              <a:uFillTx/>
            </a:endParaRPr>
          </a:p>
          <a:p>
            <a:pPr marL="0" marR="0" lvl="0" indent="0" fontAlgn="auto">
              <a:lnSpc>
                <a:spcPct val="90000"/>
              </a:lnSpc>
              <a:spcBef>
                <a:spcPts val="1200"/>
              </a:spcBef>
              <a:spcAft>
                <a:spcPts val="200"/>
              </a:spcAft>
              <a:buSzPct val="100000"/>
              <a:buFont typeface="Tw Cen MT" panose="020B0602020104020603" pitchFamily="34" charset="0"/>
              <a:buNone/>
              <a:tabLst/>
              <a:defRPr/>
            </a:pPr>
            <a:endParaRPr kumimoji="0" lang="en-US" b="1" i="0" u="none" strike="noStrike" cap="none" spc="0" normalizeH="0" baseline="0" noProof="0" dirty="0">
              <a:ln>
                <a:noFill/>
              </a:ln>
              <a:effectLst/>
              <a:uLnTx/>
              <a:uFillTx/>
            </a:endParaRPr>
          </a:p>
        </p:txBody>
      </p:sp>
      <p:sp>
        <p:nvSpPr>
          <p:cNvPr id="8" name="TextBox 7">
            <a:extLst>
              <a:ext uri="{FF2B5EF4-FFF2-40B4-BE49-F238E27FC236}">
                <a16:creationId xmlns:a16="http://schemas.microsoft.com/office/drawing/2014/main" id="{41EBACC6-9728-D24E-B8D0-9E9456950D69}"/>
              </a:ext>
            </a:extLst>
          </p:cNvPr>
          <p:cNvSpPr txBox="1"/>
          <p:nvPr/>
        </p:nvSpPr>
        <p:spPr>
          <a:xfrm rot="16200000">
            <a:off x="7216192" y="2891305"/>
            <a:ext cx="1579944" cy="369333"/>
          </a:xfrm>
          <a:prstGeom prst="rect">
            <a:avLst/>
          </a:prstGeom>
          <a:noFill/>
        </p:spPr>
        <p:txBody>
          <a:bodyPr wrap="square" lIns="91440" tIns="45720" rIns="91440" bIns="45720" rtlCol="0" anchor="t">
            <a:spAutoFit/>
          </a:bodyPr>
          <a:lstStyle/>
          <a:p>
            <a:pPr>
              <a:spcAft>
                <a:spcPts val="600"/>
              </a:spcAft>
              <a:defRPr/>
            </a:pPr>
            <a:r>
              <a:rPr lang="en-US" dirty="0">
                <a:highlight>
                  <a:srgbClr val="00FFFF"/>
                </a:highlight>
                <a:latin typeface="Tw Cen MT" panose="020B0602020104020603"/>
              </a:rPr>
              <a:t> Actual  </a:t>
            </a:r>
            <a:endParaRPr kumimoji="0" lang="en-US" b="0" i="0" u="none" strike="noStrike" kern="1200" cap="none" spc="0" normalizeH="0" baseline="0" noProof="0" dirty="0">
              <a:ln>
                <a:noFill/>
              </a:ln>
              <a:effectLst/>
              <a:highlight>
                <a:srgbClr val="00FFFF"/>
              </a:highlight>
              <a:uLnTx/>
              <a:uFillTx/>
              <a:latin typeface="Tw Cen MT" panose="020B0602020104020603"/>
              <a:ea typeface="+mn-ea"/>
              <a:cs typeface="+mn-cs"/>
            </a:endParaRPr>
          </a:p>
        </p:txBody>
      </p:sp>
      <p:sp>
        <p:nvSpPr>
          <p:cNvPr id="9" name="Rectangle 8">
            <a:extLst>
              <a:ext uri="{FF2B5EF4-FFF2-40B4-BE49-F238E27FC236}">
                <a16:creationId xmlns:a16="http://schemas.microsoft.com/office/drawing/2014/main" id="{F3C93BE6-B070-B149-A51C-5D6AC6302FC9}"/>
              </a:ext>
            </a:extLst>
          </p:cNvPr>
          <p:cNvSpPr/>
          <p:nvPr/>
        </p:nvSpPr>
        <p:spPr>
          <a:xfrm>
            <a:off x="8727311" y="1740724"/>
            <a:ext cx="2100710" cy="369332"/>
          </a:xfrm>
          <a:prstGeom prst="rect">
            <a:avLst/>
          </a:prstGeom>
        </p:spPr>
        <p:txBody>
          <a:bodyPr wrap="square" lIns="91440" tIns="45720" rIns="91440" bIns="45720" anchor="t">
            <a:spAutoFit/>
          </a:bodyPr>
          <a:lstStyle/>
          <a:p>
            <a:pPr>
              <a:spcAft>
                <a:spcPts val="600"/>
              </a:spcAft>
              <a:defRPr/>
            </a:pPr>
            <a:r>
              <a:rPr lang="en-US" dirty="0">
                <a:latin typeface="Tw Cen MT" panose="020B0602020104020603"/>
              </a:rPr>
              <a:t>  </a:t>
            </a:r>
            <a:r>
              <a:rPr kumimoji="0" lang="en-US" b="0" i="0" u="none" strike="noStrike" kern="1200" cap="none" spc="0" normalizeH="0" baseline="0" noProof="0" dirty="0">
                <a:ln>
                  <a:noFill/>
                </a:ln>
                <a:effectLst/>
                <a:uLnTx/>
                <a:uFillTx/>
                <a:latin typeface="Tw Cen MT" panose="020B0602020104020603"/>
                <a:ea typeface="+mn-ea"/>
                <a:cs typeface="+mn-cs"/>
              </a:rPr>
              <a:t> </a:t>
            </a:r>
            <a:r>
              <a:rPr kumimoji="0" lang="en-US" b="0" i="0" u="none" strike="noStrike" kern="1200" cap="none" spc="0" normalizeH="0" baseline="0" noProof="0" dirty="0">
                <a:ln>
                  <a:noFill/>
                </a:ln>
                <a:effectLst/>
                <a:highlight>
                  <a:srgbClr val="00FFFF"/>
                </a:highlight>
                <a:uLnTx/>
                <a:uFillTx/>
                <a:latin typeface="Tw Cen MT" panose="020B0602020104020603"/>
                <a:ea typeface="+mn-ea"/>
                <a:cs typeface="+mn-cs"/>
              </a:rPr>
              <a:t>Predicted</a:t>
            </a:r>
          </a:p>
        </p:txBody>
      </p:sp>
      <p:graphicFrame>
        <p:nvGraphicFramePr>
          <p:cNvPr id="7" name="Table 7">
            <a:extLst>
              <a:ext uri="{FF2B5EF4-FFF2-40B4-BE49-F238E27FC236}">
                <a16:creationId xmlns:a16="http://schemas.microsoft.com/office/drawing/2014/main" id="{5C872DB6-75D9-0D42-964A-300400CD40CA}"/>
              </a:ext>
            </a:extLst>
          </p:cNvPr>
          <p:cNvGraphicFramePr>
            <a:graphicFrameLocks noGrp="1"/>
          </p:cNvGraphicFramePr>
          <p:nvPr>
            <p:extLst>
              <p:ext uri="{D42A27DB-BD31-4B8C-83A1-F6EECF244321}">
                <p14:modId xmlns:p14="http://schemas.microsoft.com/office/powerpoint/2010/main" val="4044966537"/>
              </p:ext>
            </p:extLst>
          </p:nvPr>
        </p:nvGraphicFramePr>
        <p:xfrm>
          <a:off x="8276167" y="2188464"/>
          <a:ext cx="2551854" cy="2481072"/>
        </p:xfrm>
        <a:graphic>
          <a:graphicData uri="http://schemas.openxmlformats.org/drawingml/2006/table">
            <a:tbl>
              <a:tblPr firstRow="1" bandRow="1">
                <a:tableStyleId>{5C22544A-7EE6-4342-B048-85BDC9FD1C3A}</a:tableStyleId>
              </a:tblPr>
              <a:tblGrid>
                <a:gridCol w="1275927">
                  <a:extLst>
                    <a:ext uri="{9D8B030D-6E8A-4147-A177-3AD203B41FA5}">
                      <a16:colId xmlns:a16="http://schemas.microsoft.com/office/drawing/2014/main" val="3016475902"/>
                    </a:ext>
                  </a:extLst>
                </a:gridCol>
                <a:gridCol w="1275927">
                  <a:extLst>
                    <a:ext uri="{9D8B030D-6E8A-4147-A177-3AD203B41FA5}">
                      <a16:colId xmlns:a16="http://schemas.microsoft.com/office/drawing/2014/main" val="3698779027"/>
                    </a:ext>
                  </a:extLst>
                </a:gridCol>
              </a:tblGrid>
              <a:tr h="1240536">
                <a:tc>
                  <a:txBody>
                    <a:bodyPr/>
                    <a:lstStyle/>
                    <a:p>
                      <a:pPr algn="ctr"/>
                      <a:endParaRPr lang="en-US" sz="3300" b="1" dirty="0">
                        <a:solidFill>
                          <a:schemeClr val="accent1">
                            <a:lumMod val="75000"/>
                          </a:schemeClr>
                        </a:solidFill>
                      </a:endParaRPr>
                    </a:p>
                    <a:p>
                      <a:pPr algn="ctr"/>
                      <a:r>
                        <a:rPr lang="en-US" sz="3300" b="1" dirty="0">
                          <a:solidFill>
                            <a:schemeClr val="tx1"/>
                          </a:solidFill>
                        </a:rPr>
                        <a:t>662</a:t>
                      </a:r>
                    </a:p>
                  </a:txBody>
                  <a:tcPr marL="167640" marR="167640" marT="83820" marB="83820"/>
                </a:tc>
                <a:tc>
                  <a:txBody>
                    <a:bodyPr/>
                    <a:lstStyle/>
                    <a:p>
                      <a:pPr algn="ctr"/>
                      <a:endParaRPr lang="en-US" sz="3300" b="1" dirty="0">
                        <a:solidFill>
                          <a:schemeClr val="tx1"/>
                        </a:solidFill>
                      </a:endParaRPr>
                    </a:p>
                    <a:p>
                      <a:pPr algn="ctr"/>
                      <a:r>
                        <a:rPr lang="en-US" sz="3300" b="1" dirty="0">
                          <a:solidFill>
                            <a:schemeClr val="tx1"/>
                          </a:solidFill>
                        </a:rPr>
                        <a:t>188</a:t>
                      </a:r>
                    </a:p>
                  </a:txBody>
                  <a:tcPr marL="167640" marR="167640" marT="83820" marB="83820">
                    <a:solidFill>
                      <a:schemeClr val="accent1">
                        <a:lumMod val="40000"/>
                        <a:lumOff val="60000"/>
                      </a:schemeClr>
                    </a:solidFill>
                  </a:tcPr>
                </a:tc>
                <a:extLst>
                  <a:ext uri="{0D108BD9-81ED-4DB2-BD59-A6C34878D82A}">
                    <a16:rowId xmlns:a16="http://schemas.microsoft.com/office/drawing/2014/main" val="231080059"/>
                  </a:ext>
                </a:extLst>
              </a:tr>
              <a:tr h="1240536">
                <a:tc>
                  <a:txBody>
                    <a:bodyPr/>
                    <a:lstStyle/>
                    <a:p>
                      <a:endParaRPr lang="en-US" sz="3300" b="1" dirty="0">
                        <a:solidFill>
                          <a:schemeClr val="tx1"/>
                        </a:solidFill>
                      </a:endParaRPr>
                    </a:p>
                    <a:p>
                      <a:pPr algn="ctr"/>
                      <a:r>
                        <a:rPr lang="en-US" sz="3300" b="1" dirty="0">
                          <a:solidFill>
                            <a:schemeClr val="tx1"/>
                          </a:solidFill>
                        </a:rPr>
                        <a:t>315</a:t>
                      </a:r>
                    </a:p>
                  </a:txBody>
                  <a:tcPr marL="167640" marR="167640" marT="83820" marB="83820">
                    <a:solidFill>
                      <a:schemeClr val="accent1">
                        <a:lumMod val="60000"/>
                        <a:lumOff val="40000"/>
                      </a:schemeClr>
                    </a:solidFill>
                  </a:tcPr>
                </a:tc>
                <a:tc>
                  <a:txBody>
                    <a:bodyPr/>
                    <a:lstStyle/>
                    <a:p>
                      <a:pPr algn="ctr"/>
                      <a:endParaRPr lang="en-US" sz="3300" b="1" dirty="0">
                        <a:solidFill>
                          <a:schemeClr val="tx1"/>
                        </a:solidFill>
                      </a:endParaRPr>
                    </a:p>
                    <a:p>
                      <a:pPr algn="ctr"/>
                      <a:r>
                        <a:rPr lang="en-US" sz="3300" b="1" dirty="0">
                          <a:solidFill>
                            <a:schemeClr val="tx1"/>
                          </a:solidFill>
                        </a:rPr>
                        <a:t>115</a:t>
                      </a:r>
                    </a:p>
                  </a:txBody>
                  <a:tcPr marL="167640" marR="167640" marT="83820" marB="83820">
                    <a:solidFill>
                      <a:schemeClr val="accent1">
                        <a:lumMod val="20000"/>
                        <a:lumOff val="80000"/>
                      </a:schemeClr>
                    </a:solidFill>
                  </a:tcPr>
                </a:tc>
                <a:extLst>
                  <a:ext uri="{0D108BD9-81ED-4DB2-BD59-A6C34878D82A}">
                    <a16:rowId xmlns:a16="http://schemas.microsoft.com/office/drawing/2014/main" val="720438687"/>
                  </a:ext>
                </a:extLst>
              </a:tr>
            </a:tbl>
          </a:graphicData>
        </a:graphic>
      </p:graphicFrame>
    </p:spTree>
    <p:extLst>
      <p:ext uri="{BB962C8B-B14F-4D97-AF65-F5344CB8AC3E}">
        <p14:creationId xmlns:p14="http://schemas.microsoft.com/office/powerpoint/2010/main" val="4011270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CFD942-B8E5-1542-9795-64F63EEE542E}"/>
              </a:ext>
            </a:extLst>
          </p:cNvPr>
          <p:cNvSpPr>
            <a:spLocks noGrp="1"/>
          </p:cNvSpPr>
          <p:nvPr>
            <p:ph type="title"/>
          </p:nvPr>
        </p:nvSpPr>
        <p:spPr>
          <a:xfrm>
            <a:off x="1024128" y="585216"/>
            <a:ext cx="7228621" cy="1499616"/>
          </a:xfrm>
        </p:spPr>
        <p:txBody>
          <a:bodyPr vert="horz" lIns="91440" tIns="45720" rIns="91440" bIns="45720" rtlCol="0" anchor="ctr">
            <a:normAutofit/>
          </a:bodyPr>
          <a:lstStyle/>
          <a:p>
            <a:r>
              <a:rPr lang="en-US" dirty="0"/>
              <a:t>Results – </a:t>
            </a:r>
            <a:r>
              <a:rPr lang="en-US" dirty="0" err="1"/>
              <a:t>CLASSIFication</a:t>
            </a:r>
            <a:r>
              <a:rPr lang="en-US" dirty="0"/>
              <a:t> report</a:t>
            </a:r>
          </a:p>
        </p:txBody>
      </p:sp>
      <p:sp>
        <p:nvSpPr>
          <p:cNvPr id="5" name="Content Placeholder 4">
            <a:extLst>
              <a:ext uri="{FF2B5EF4-FFF2-40B4-BE49-F238E27FC236}">
                <a16:creationId xmlns:a16="http://schemas.microsoft.com/office/drawing/2014/main" id="{AB1F0BDA-F1DE-684B-8A3B-3E21777ACE67}"/>
              </a:ext>
            </a:extLst>
          </p:cNvPr>
          <p:cNvSpPr>
            <a:spLocks noGrp="1"/>
          </p:cNvSpPr>
          <p:nvPr>
            <p:ph idx="1"/>
          </p:nvPr>
        </p:nvSpPr>
        <p:spPr>
          <a:xfrm>
            <a:off x="1024128" y="2286000"/>
            <a:ext cx="5902061" cy="3931920"/>
          </a:xfrm>
        </p:spPr>
        <p:txBody>
          <a:bodyPr vert="horz" lIns="45720" tIns="45720" rIns="45720" bIns="45720" rtlCol="0" anchor="t">
            <a:normAutofit fontScale="92500" lnSpcReduction="20000"/>
          </a:bodyPr>
          <a:lstStyle/>
          <a:p>
            <a:pPr>
              <a:lnSpc>
                <a:spcPct val="90000"/>
              </a:lnSpc>
            </a:pPr>
            <a:r>
              <a:rPr lang="en-US" sz="1800" b="1" dirty="0"/>
              <a:t>Precision</a:t>
            </a:r>
          </a:p>
          <a:p>
            <a:pPr marL="342900" indent="-342900">
              <a:lnSpc>
                <a:spcPct val="90000"/>
              </a:lnSpc>
              <a:buFont typeface="Arial" panose="020B0604020202020204" pitchFamily="34" charset="0"/>
              <a:buChar char="•"/>
            </a:pPr>
            <a:r>
              <a:rPr lang="en-US" sz="1800" dirty="0"/>
              <a:t>Measures how good the classifier is classifying tweets as positive sentiment. </a:t>
            </a:r>
          </a:p>
          <a:p>
            <a:pPr>
              <a:lnSpc>
                <a:spcPct val="90000"/>
              </a:lnSpc>
            </a:pPr>
            <a:r>
              <a:rPr lang="en-US" sz="1800" b="1" dirty="0"/>
              <a:t>Recall</a:t>
            </a:r>
            <a:r>
              <a:rPr lang="en-US" sz="1800" dirty="0"/>
              <a:t> </a:t>
            </a:r>
          </a:p>
          <a:p>
            <a:pPr marL="342900" indent="-342900">
              <a:lnSpc>
                <a:spcPct val="90000"/>
              </a:lnSpc>
              <a:buFont typeface="Arial" panose="020B0604020202020204" pitchFamily="34" charset="0"/>
              <a:buChar char="•"/>
            </a:pPr>
            <a:r>
              <a:rPr lang="en-US" sz="1800" dirty="0"/>
              <a:t>Measures how good the classifier is at correctly classifying </a:t>
            </a:r>
            <a:r>
              <a:rPr lang="en-US" sz="1800" dirty="0">
                <a:ea typeface="+mn-lt"/>
                <a:cs typeface="+mn-lt"/>
              </a:rPr>
              <a:t>tweets </a:t>
            </a:r>
            <a:r>
              <a:rPr lang="en-US" sz="1800" dirty="0"/>
              <a:t>as negative sentiment</a:t>
            </a:r>
          </a:p>
          <a:p>
            <a:pPr>
              <a:lnSpc>
                <a:spcPct val="90000"/>
              </a:lnSpc>
            </a:pPr>
            <a:r>
              <a:rPr lang="en-US" sz="1800" b="1" dirty="0"/>
              <a:t>F1 score </a:t>
            </a:r>
          </a:p>
          <a:p>
            <a:pPr marL="342900" indent="-342900">
              <a:lnSpc>
                <a:spcPct val="90000"/>
              </a:lnSpc>
              <a:buFont typeface="Arial" panose="020B0604020202020204" pitchFamily="34" charset="0"/>
              <a:buChar char="•"/>
            </a:pPr>
            <a:r>
              <a:rPr lang="en-US" sz="1800" dirty="0"/>
              <a:t>A metric that combines the trade-offs of precision and recall</a:t>
            </a:r>
          </a:p>
          <a:p>
            <a:pPr>
              <a:lnSpc>
                <a:spcPct val="90000"/>
              </a:lnSpc>
            </a:pPr>
            <a:r>
              <a:rPr lang="en-US" sz="1800" b="1" dirty="0">
                <a:ea typeface="+mn-lt"/>
                <a:cs typeface="+mn-lt"/>
              </a:rPr>
              <a:t>Accuracy</a:t>
            </a:r>
            <a:endParaRPr lang="en-US" sz="1800" dirty="0">
              <a:ea typeface="+mn-lt"/>
              <a:cs typeface="+mn-lt"/>
            </a:endParaRPr>
          </a:p>
          <a:p>
            <a:pPr marL="342900" indent="-342900">
              <a:lnSpc>
                <a:spcPct val="90000"/>
              </a:lnSpc>
              <a:buFont typeface="Arial,Sans-Serif" panose="020B0604020202020204" pitchFamily="34" charset="0"/>
              <a:buChar char="•"/>
            </a:pPr>
            <a:r>
              <a:rPr lang="en-US" sz="1800" dirty="0">
                <a:ea typeface="+mn-lt"/>
                <a:cs typeface="+mn-lt"/>
              </a:rPr>
              <a:t>The proportion of the total number of predictions that were correct </a:t>
            </a:r>
            <a:endParaRPr lang="en-US" dirty="0">
              <a:ea typeface="+mn-lt"/>
              <a:cs typeface="+mn-lt"/>
            </a:endParaRPr>
          </a:p>
          <a:p>
            <a:pPr>
              <a:lnSpc>
                <a:spcPct val="90000"/>
              </a:lnSpc>
            </a:pPr>
            <a:r>
              <a:rPr lang="en-US" sz="1500" dirty="0"/>
              <a:t>					</a:t>
            </a:r>
            <a:endParaRPr lang="en-US" sz="1500" b="1" dirty="0"/>
          </a:p>
          <a:p>
            <a:pPr>
              <a:lnSpc>
                <a:spcPct val="90000"/>
              </a:lnSpc>
            </a:pPr>
            <a:endParaRPr lang="en-US" sz="1500" b="1" dirty="0"/>
          </a:p>
        </p:txBody>
      </p:sp>
      <p:pic>
        <p:nvPicPr>
          <p:cNvPr id="3" name="Picture 2">
            <a:extLst>
              <a:ext uri="{FF2B5EF4-FFF2-40B4-BE49-F238E27FC236}">
                <a16:creationId xmlns:a16="http://schemas.microsoft.com/office/drawing/2014/main" id="{498755EF-9B57-7C4F-9994-9B79AB70522A}"/>
              </a:ext>
            </a:extLst>
          </p:cNvPr>
          <p:cNvPicPr>
            <a:picLocks noChangeAspect="1"/>
          </p:cNvPicPr>
          <p:nvPr/>
        </p:nvPicPr>
        <p:blipFill rotWithShape="1">
          <a:blip r:embed="rId3"/>
          <a:srcRect l="5448" r="10307"/>
          <a:stretch/>
        </p:blipFill>
        <p:spPr>
          <a:xfrm>
            <a:off x="7542107" y="2568868"/>
            <a:ext cx="3999654" cy="1151303"/>
          </a:xfrm>
          <a:prstGeom prst="rect">
            <a:avLst/>
          </a:prstGeom>
        </p:spPr>
      </p:pic>
      <p:pic>
        <p:nvPicPr>
          <p:cNvPr id="6" name="Picture 2">
            <a:extLst>
              <a:ext uri="{FF2B5EF4-FFF2-40B4-BE49-F238E27FC236}">
                <a16:creationId xmlns:a16="http://schemas.microsoft.com/office/drawing/2014/main" id="{678BDFC4-486B-6649-9AD2-F855382F84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5573" y="3920412"/>
            <a:ext cx="3403332" cy="2214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02865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6E07A5-9116-40CB-9655-C2C3F7A50E4F}"/>
              </a:ext>
            </a:extLst>
          </p:cNvPr>
          <p:cNvSpPr>
            <a:spLocks noGrp="1"/>
          </p:cNvSpPr>
          <p:nvPr>
            <p:ph type="title"/>
          </p:nvPr>
        </p:nvSpPr>
        <p:spPr>
          <a:xfrm>
            <a:off x="1024128" y="585216"/>
            <a:ext cx="7417881" cy="1499616"/>
          </a:xfrm>
        </p:spPr>
        <p:txBody>
          <a:bodyPr vert="horz" lIns="91440" tIns="45720" rIns="91440" bIns="45720" rtlCol="0" anchor="ctr">
            <a:normAutofit/>
          </a:bodyPr>
          <a:lstStyle/>
          <a:p>
            <a:r>
              <a:rPr lang="en-US" dirty="0"/>
              <a:t>Visualizations - </a:t>
            </a:r>
            <a:r>
              <a:rPr lang="en-US" dirty="0" err="1"/>
              <a:t>wordcloud</a:t>
            </a:r>
          </a:p>
        </p:txBody>
      </p:sp>
      <p:sp>
        <p:nvSpPr>
          <p:cNvPr id="15" name="Content Placeholder 31">
            <a:extLst>
              <a:ext uri="{FF2B5EF4-FFF2-40B4-BE49-F238E27FC236}">
                <a16:creationId xmlns:a16="http://schemas.microsoft.com/office/drawing/2014/main" id="{074D166F-46CA-4533-A11A-367E03C435D0}"/>
              </a:ext>
            </a:extLst>
          </p:cNvPr>
          <p:cNvSpPr txBox="1">
            <a:spLocks/>
          </p:cNvSpPr>
          <p:nvPr/>
        </p:nvSpPr>
        <p:spPr>
          <a:xfrm>
            <a:off x="1024128" y="2286000"/>
            <a:ext cx="4919472" cy="3302000"/>
          </a:xfrm>
          <a:prstGeom prst="rect">
            <a:avLst/>
          </a:prstGeom>
        </p:spPr>
        <p:txBody>
          <a:bodyPr vert="horz" lIns="45720" tIns="45720" rIns="45720" bIns="45720" rtlCol="0">
            <a:normAutofit/>
          </a:bodyPr>
          <a:lstStyle>
            <a:lvl1pPr marL="0" indent="0" algn="l" defTabSz="914400" rtl="0" eaLnBrk="1" latinLnBrk="0" hangingPunct="1">
              <a:lnSpc>
                <a:spcPct val="90000"/>
              </a:lnSpc>
              <a:spcBef>
                <a:spcPts val="0"/>
              </a:spcBef>
              <a:spcAft>
                <a:spcPts val="0"/>
              </a:spcAft>
              <a:buClr>
                <a:schemeClr val="accent1"/>
              </a:buClr>
              <a:buSzPct val="100000"/>
              <a:buFont typeface="Tw Cen MT" panose="020B0602020104020603" pitchFamily="34" charset="0"/>
              <a:buNone/>
              <a:defRPr sz="2300" b="0" kern="1200" cap="none" baseline="0">
                <a:solidFill>
                  <a:schemeClr val="accent1"/>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Wingdings 3" pitchFamily="18" charset="2"/>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Wingdings 3" pitchFamily="18" charset="2"/>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9pPr>
          </a:lstStyle>
          <a:p>
            <a:pPr marL="342900" lvl="0" indent="-342900">
              <a:spcBef>
                <a:spcPts val="1200"/>
              </a:spcBef>
              <a:spcAft>
                <a:spcPts val="200"/>
              </a:spcAft>
              <a:buFont typeface="Arial" panose="020B0604020202020204" pitchFamily="34" charset="0"/>
              <a:buChar char="•"/>
              <a:defRPr/>
            </a:pPr>
            <a:r>
              <a:rPr lang="en-US" dirty="0">
                <a:solidFill>
                  <a:schemeClr val="tx1"/>
                </a:solidFill>
              </a:rPr>
              <a:t>Creating sentiments eye candy</a:t>
            </a:r>
          </a:p>
          <a:p>
            <a:pPr marL="342900" lvl="0" indent="-342900">
              <a:spcBef>
                <a:spcPts val="1200"/>
              </a:spcBef>
              <a:spcAft>
                <a:spcPts val="200"/>
              </a:spcAft>
              <a:buFont typeface="Arial" panose="020B0604020202020204" pitchFamily="34" charset="0"/>
              <a:buChar char="•"/>
              <a:defRPr/>
            </a:pPr>
            <a:r>
              <a:rPr lang="en-US" dirty="0">
                <a:solidFill>
                  <a:schemeClr val="tx1"/>
                </a:solidFill>
              </a:rPr>
              <a:t>Simplify data for comparison and categorization</a:t>
            </a:r>
          </a:p>
          <a:p>
            <a:pPr marL="342900" lvl="0" indent="-342900">
              <a:spcBef>
                <a:spcPts val="1200"/>
              </a:spcBef>
              <a:spcAft>
                <a:spcPts val="200"/>
              </a:spcAft>
              <a:buFont typeface="Arial" panose="020B0604020202020204" pitchFamily="34" charset="0"/>
              <a:buChar char="•"/>
              <a:defRPr/>
            </a:pPr>
            <a:r>
              <a:rPr lang="en-US" dirty="0">
                <a:solidFill>
                  <a:schemeClr val="tx1"/>
                </a:solidFill>
              </a:rPr>
              <a:t>Quickening business actions</a:t>
            </a:r>
          </a:p>
          <a:p>
            <a:pPr marL="342900" lvl="0" indent="-342900">
              <a:spcBef>
                <a:spcPts val="1200"/>
              </a:spcBef>
              <a:spcAft>
                <a:spcPts val="200"/>
              </a:spcAft>
              <a:buFont typeface="Arial" panose="020B0604020202020204" pitchFamily="34" charset="0"/>
              <a:buChar char="•"/>
              <a:defRPr/>
            </a:pPr>
            <a:r>
              <a:rPr lang="en-US" dirty="0">
                <a:solidFill>
                  <a:schemeClr val="tx1"/>
                </a:solidFill>
              </a:rPr>
              <a:t>Visualize the positive and negative </a:t>
            </a:r>
            <a:r>
              <a:rPr lang="en-US" dirty="0" err="1">
                <a:solidFill>
                  <a:schemeClr val="tx1"/>
                </a:solidFill>
              </a:rPr>
              <a:t>wordcloud</a:t>
            </a:r>
            <a:r>
              <a:rPr lang="en-US" dirty="0">
                <a:solidFill>
                  <a:schemeClr val="tx1"/>
                </a:solidFill>
              </a:rPr>
              <a:t> out of the sentiment score </a:t>
            </a:r>
          </a:p>
          <a:p>
            <a:pPr marL="342900" lvl="0" indent="-342900">
              <a:spcBef>
                <a:spcPts val="1200"/>
              </a:spcBef>
              <a:spcAft>
                <a:spcPts val="200"/>
              </a:spcAft>
              <a:buFont typeface="Arial" panose="020B0604020202020204" pitchFamily="34" charset="0"/>
              <a:buChar char="•"/>
              <a:defRPr/>
            </a:pPr>
            <a:endParaRPr lang="en-US" dirty="0">
              <a:solidFill>
                <a:schemeClr val="tx1"/>
              </a:solidFill>
            </a:endParaRPr>
          </a:p>
        </p:txBody>
      </p:sp>
      <p:pic>
        <p:nvPicPr>
          <p:cNvPr id="6" name="Picture 5">
            <a:extLst>
              <a:ext uri="{FF2B5EF4-FFF2-40B4-BE49-F238E27FC236}">
                <a16:creationId xmlns:a16="http://schemas.microsoft.com/office/drawing/2014/main" id="{E0AE9F88-8634-4A26-9F93-3F3C6339ED70}"/>
              </a:ext>
            </a:extLst>
          </p:cNvPr>
          <p:cNvPicPr>
            <a:picLocks noChangeAspect="1"/>
          </p:cNvPicPr>
          <p:nvPr/>
        </p:nvPicPr>
        <p:blipFill>
          <a:blip r:embed="rId3"/>
          <a:stretch>
            <a:fillRect/>
          </a:stretch>
        </p:blipFill>
        <p:spPr>
          <a:xfrm>
            <a:off x="6157522" y="1879600"/>
            <a:ext cx="5394400" cy="1807124"/>
          </a:xfrm>
          <a:prstGeom prst="rect">
            <a:avLst/>
          </a:prstGeom>
        </p:spPr>
      </p:pic>
      <p:pic>
        <p:nvPicPr>
          <p:cNvPr id="5" name="Content Placeholder 5">
            <a:extLst>
              <a:ext uri="{FF2B5EF4-FFF2-40B4-BE49-F238E27FC236}">
                <a16:creationId xmlns:a16="http://schemas.microsoft.com/office/drawing/2014/main" id="{FCBA873B-023A-4E7C-91AD-DEC6CF9730E6}"/>
              </a:ext>
            </a:extLst>
          </p:cNvPr>
          <p:cNvPicPr>
            <a:picLocks noChangeAspect="1"/>
          </p:cNvPicPr>
          <p:nvPr/>
        </p:nvPicPr>
        <p:blipFill>
          <a:blip r:embed="rId4"/>
          <a:stretch>
            <a:fillRect/>
          </a:stretch>
        </p:blipFill>
        <p:spPr>
          <a:xfrm>
            <a:off x="6157522" y="4153114"/>
            <a:ext cx="5394400" cy="1726208"/>
          </a:xfrm>
          <a:prstGeom prst="rect">
            <a:avLst/>
          </a:prstGeom>
        </p:spPr>
      </p:pic>
    </p:spTree>
    <p:extLst>
      <p:ext uri="{BB962C8B-B14F-4D97-AF65-F5344CB8AC3E}">
        <p14:creationId xmlns:p14="http://schemas.microsoft.com/office/powerpoint/2010/main" val="1470033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899219-2AED-CC45-830A-E3F1F341507B}"/>
              </a:ext>
            </a:extLst>
          </p:cNvPr>
          <p:cNvSpPr>
            <a:spLocks noGrp="1"/>
          </p:cNvSpPr>
          <p:nvPr>
            <p:ph type="title"/>
          </p:nvPr>
        </p:nvSpPr>
        <p:spPr>
          <a:xfrm>
            <a:off x="782564" y="679831"/>
            <a:ext cx="10398580" cy="1325880"/>
          </a:xfrm>
        </p:spPr>
        <p:txBody>
          <a:bodyPr>
            <a:normAutofit fontScale="90000"/>
          </a:bodyPr>
          <a:lstStyle/>
          <a:p>
            <a:r>
              <a:rPr lang="en-US"/>
              <a:t>Correlation between sentiments and stock price variation</a:t>
            </a:r>
            <a:endParaRPr lang="en-US" dirty="0"/>
          </a:p>
        </p:txBody>
      </p:sp>
      <p:sp>
        <p:nvSpPr>
          <p:cNvPr id="5" name="Content Placeholder 4">
            <a:extLst>
              <a:ext uri="{FF2B5EF4-FFF2-40B4-BE49-F238E27FC236}">
                <a16:creationId xmlns:a16="http://schemas.microsoft.com/office/drawing/2014/main" id="{FF52C3EE-D5D6-3447-863F-CDA4645AFAE7}"/>
              </a:ext>
            </a:extLst>
          </p:cNvPr>
          <p:cNvSpPr>
            <a:spLocks noGrp="1"/>
          </p:cNvSpPr>
          <p:nvPr>
            <p:ph idx="1"/>
          </p:nvPr>
        </p:nvSpPr>
        <p:spPr>
          <a:xfrm>
            <a:off x="824457" y="2431107"/>
            <a:ext cx="10264090" cy="1488816"/>
          </a:xfrm>
        </p:spPr>
        <p:txBody>
          <a:bodyPr>
            <a:normAutofit/>
          </a:bodyPr>
          <a:lstStyle/>
          <a:p>
            <a:pPr marL="342900" indent="-342900">
              <a:buFont typeface="Arial" panose="020B0604020202020204" pitchFamily="34" charset="0"/>
              <a:buChar char="•"/>
            </a:pPr>
            <a:r>
              <a:rPr lang="en-US"/>
              <a:t>The average positive sentiments are rising for Tesla while negative for CCIV on the daily basis </a:t>
            </a:r>
            <a:endParaRPr lang="en-US" dirty="0"/>
          </a:p>
        </p:txBody>
      </p:sp>
      <p:pic>
        <p:nvPicPr>
          <p:cNvPr id="6" name="Picture 5">
            <a:extLst>
              <a:ext uri="{FF2B5EF4-FFF2-40B4-BE49-F238E27FC236}">
                <a16:creationId xmlns:a16="http://schemas.microsoft.com/office/drawing/2014/main" id="{EEB60B1B-00F1-1646-9276-5FD1D8CB0AF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57181" y="3537958"/>
            <a:ext cx="4699321" cy="2840547"/>
          </a:xfrm>
          <a:prstGeom prst="rect">
            <a:avLst/>
          </a:prstGeom>
          <a:noFill/>
          <a:ln>
            <a:noFill/>
          </a:ln>
        </p:spPr>
      </p:pic>
      <p:pic>
        <p:nvPicPr>
          <p:cNvPr id="7" name="Picture 6">
            <a:extLst>
              <a:ext uri="{FF2B5EF4-FFF2-40B4-BE49-F238E27FC236}">
                <a16:creationId xmlns:a16="http://schemas.microsoft.com/office/drawing/2014/main" id="{2810E774-639F-6046-B7EC-ABD1D35FAD8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389226" y="3537958"/>
            <a:ext cx="4699321" cy="2840546"/>
          </a:xfrm>
          <a:prstGeom prst="rect">
            <a:avLst/>
          </a:prstGeom>
          <a:noFill/>
          <a:ln>
            <a:noFill/>
          </a:ln>
        </p:spPr>
      </p:pic>
    </p:spTree>
    <p:extLst>
      <p:ext uri="{BB962C8B-B14F-4D97-AF65-F5344CB8AC3E}">
        <p14:creationId xmlns:p14="http://schemas.microsoft.com/office/powerpoint/2010/main" val="341244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899219-2AED-CC45-830A-E3F1F341507B}"/>
              </a:ext>
            </a:extLst>
          </p:cNvPr>
          <p:cNvSpPr>
            <a:spLocks noGrp="1"/>
          </p:cNvSpPr>
          <p:nvPr>
            <p:ph type="title"/>
          </p:nvPr>
        </p:nvSpPr>
        <p:spPr>
          <a:xfrm>
            <a:off x="782564" y="679831"/>
            <a:ext cx="10398580" cy="1325880"/>
          </a:xfrm>
        </p:spPr>
        <p:txBody>
          <a:bodyPr>
            <a:normAutofit fontScale="90000"/>
          </a:bodyPr>
          <a:lstStyle/>
          <a:p>
            <a:r>
              <a:rPr lang="en-US"/>
              <a:t>Correlation between sentiments and stock price variation</a:t>
            </a:r>
            <a:endParaRPr lang="en-US" dirty="0"/>
          </a:p>
        </p:txBody>
      </p:sp>
      <p:sp>
        <p:nvSpPr>
          <p:cNvPr id="5" name="Content Placeholder 4">
            <a:extLst>
              <a:ext uri="{FF2B5EF4-FFF2-40B4-BE49-F238E27FC236}">
                <a16:creationId xmlns:a16="http://schemas.microsoft.com/office/drawing/2014/main" id="{FF52C3EE-D5D6-3447-863F-CDA4645AFAE7}"/>
              </a:ext>
            </a:extLst>
          </p:cNvPr>
          <p:cNvSpPr>
            <a:spLocks noGrp="1"/>
          </p:cNvSpPr>
          <p:nvPr>
            <p:ph idx="1"/>
          </p:nvPr>
        </p:nvSpPr>
        <p:spPr>
          <a:xfrm>
            <a:off x="824457" y="2431106"/>
            <a:ext cx="10761445" cy="1214919"/>
          </a:xfrm>
        </p:spPr>
        <p:txBody>
          <a:bodyPr>
            <a:normAutofit/>
          </a:bodyPr>
          <a:lstStyle/>
          <a:p>
            <a:pPr marL="342900" indent="-342900">
              <a:buFont typeface="Arial" panose="020B0604020202020204" pitchFamily="34" charset="0"/>
              <a:buChar char="•"/>
            </a:pPr>
            <a:r>
              <a:rPr lang="en-US"/>
              <a:t>Stock price variation for Tesla and CCIV in the same range</a:t>
            </a:r>
          </a:p>
          <a:p>
            <a:pPr marL="342900" indent="-342900">
              <a:buFont typeface="Arial" panose="020B0604020202020204" pitchFamily="34" charset="0"/>
              <a:buChar char="•"/>
            </a:pPr>
            <a:r>
              <a:rPr lang="en-US"/>
              <a:t>It’s clear that the Twitter sentiment and stock price are correlated during a week</a:t>
            </a:r>
            <a:endParaRPr lang="en-US" dirty="0"/>
          </a:p>
        </p:txBody>
      </p:sp>
      <p:pic>
        <p:nvPicPr>
          <p:cNvPr id="8" name="Picture 7">
            <a:extLst>
              <a:ext uri="{FF2B5EF4-FFF2-40B4-BE49-F238E27FC236}">
                <a16:creationId xmlns:a16="http://schemas.microsoft.com/office/drawing/2014/main" id="{1E2B434C-A28B-B24B-BF1A-CF3A26740262}"/>
              </a:ext>
            </a:extLst>
          </p:cNvPr>
          <p:cNvPicPr/>
          <p:nvPr/>
        </p:nvPicPr>
        <p:blipFill>
          <a:blip r:embed="rId2"/>
          <a:stretch>
            <a:fillRect/>
          </a:stretch>
        </p:blipFill>
        <p:spPr>
          <a:xfrm>
            <a:off x="1146263" y="3640463"/>
            <a:ext cx="5242962" cy="3119152"/>
          </a:xfrm>
          <a:prstGeom prst="rect">
            <a:avLst/>
          </a:prstGeom>
        </p:spPr>
      </p:pic>
      <p:pic>
        <p:nvPicPr>
          <p:cNvPr id="2" name="Picture 1">
            <a:extLst>
              <a:ext uri="{FF2B5EF4-FFF2-40B4-BE49-F238E27FC236}">
                <a16:creationId xmlns:a16="http://schemas.microsoft.com/office/drawing/2014/main" id="{2A85E5E1-D6FB-4444-BAE1-4532775E60CA}"/>
              </a:ext>
            </a:extLst>
          </p:cNvPr>
          <p:cNvPicPr>
            <a:picLocks noChangeAspect="1"/>
          </p:cNvPicPr>
          <p:nvPr/>
        </p:nvPicPr>
        <p:blipFill>
          <a:blip r:embed="rId3"/>
          <a:stretch>
            <a:fillRect/>
          </a:stretch>
        </p:blipFill>
        <p:spPr>
          <a:xfrm>
            <a:off x="6389225" y="3629491"/>
            <a:ext cx="5442732" cy="3130123"/>
          </a:xfrm>
          <a:prstGeom prst="rect">
            <a:avLst/>
          </a:prstGeom>
        </p:spPr>
      </p:pic>
    </p:spTree>
    <p:extLst>
      <p:ext uri="{BB962C8B-B14F-4D97-AF65-F5344CB8AC3E}">
        <p14:creationId xmlns:p14="http://schemas.microsoft.com/office/powerpoint/2010/main" val="2501972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extLst>
              <a:ext uri="{837473B0-CC2E-450A-ABE3-18F120FF3D39}">
                <a1611:picAttrSrcUrl xmlns:a1611="http://schemas.microsoft.com/office/drawing/2016/11/main" r:id="rId3"/>
              </a:ext>
            </a:extLst>
          </a:blip>
          <a:srcRect t="25129" r="4" b="225"/>
          <a:stretch/>
        </p:blipFill>
        <p:spPr>
          <a:xfrm>
            <a:off x="484633" y="4150596"/>
            <a:ext cx="4495802" cy="2231808"/>
          </a:xfrm>
          <a:prstGeom prst="rect">
            <a:avLst/>
          </a:prstGeom>
        </p:spPr>
      </p:pic>
      <p:pic>
        <p:nvPicPr>
          <p:cNvPr id="13" name="Picture Placeholder 12" descr="Close up photo of colorful graph data">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4"/>
          <a:srcRect l="33170" r="5085" b="-3"/>
          <a:stretch/>
        </p:blipFill>
        <p:spPr>
          <a:xfrm>
            <a:off x="484635" y="484632"/>
            <a:ext cx="4495800" cy="3529120"/>
          </a:xfrm>
          <a:prstGeom prst="rect">
            <a:avLst/>
          </a:prstGeom>
        </p:spPr>
      </p:pic>
      <p:sp>
        <p:nvSpPr>
          <p:cNvPr id="10" name="Content Placeholder 4">
            <a:extLst>
              <a:ext uri="{FF2B5EF4-FFF2-40B4-BE49-F238E27FC236}">
                <a16:creationId xmlns:a16="http://schemas.microsoft.com/office/drawing/2014/main" id="{413319E4-FF95-467C-B720-D7FCCB0360F2}"/>
              </a:ext>
            </a:extLst>
          </p:cNvPr>
          <p:cNvSpPr>
            <a:spLocks noGrp="1"/>
          </p:cNvSpPr>
          <p:nvPr>
            <p:ph idx="1"/>
          </p:nvPr>
        </p:nvSpPr>
        <p:spPr>
          <a:xfrm>
            <a:off x="5976852" y="826324"/>
            <a:ext cx="5453148" cy="5205351"/>
          </a:xfrm>
          <a:solidFill>
            <a:schemeClr val="bg2"/>
          </a:solidFill>
        </p:spPr>
        <p:txBody>
          <a:bodyPr vert="horz" lIns="45720" tIns="45720" rIns="45720" bIns="45720" rtlCol="0">
            <a:normAutofit fontScale="92500" lnSpcReduction="20000"/>
          </a:bodyPr>
          <a:lstStyle/>
          <a:p>
            <a:pPr>
              <a:lnSpc>
                <a:spcPct val="90000"/>
              </a:lnSpc>
            </a:pPr>
            <a:r>
              <a:rPr lang="en-US" b="1" dirty="0"/>
              <a:t>OBJECTIVE</a:t>
            </a:r>
          </a:p>
          <a:p>
            <a:pPr>
              <a:lnSpc>
                <a:spcPct val="90000"/>
              </a:lnSpc>
            </a:pPr>
            <a:r>
              <a:rPr lang="en-US" dirty="0"/>
              <a:t>Analyze the Sentiment of Tesla and Churchill Capital to determine how Twitter sentiment affects stock price and decide if action is needed for Tesla to maintain its share of the EV market</a:t>
            </a:r>
          </a:p>
          <a:p>
            <a:pPr>
              <a:lnSpc>
                <a:spcPct val="90000"/>
              </a:lnSpc>
            </a:pPr>
            <a:endParaRPr lang="en-US" dirty="0"/>
          </a:p>
          <a:p>
            <a:pPr>
              <a:lnSpc>
                <a:spcPct val="90000"/>
              </a:lnSpc>
            </a:pPr>
            <a:r>
              <a:rPr lang="en-US" b="1" dirty="0"/>
              <a:t>MOTIVATION</a:t>
            </a:r>
          </a:p>
          <a:p>
            <a:pPr>
              <a:lnSpc>
                <a:spcPct val="90000"/>
              </a:lnSpc>
            </a:pPr>
            <a:r>
              <a:rPr lang="en-US" dirty="0"/>
              <a:t>Churchill Capital recently acquired Lucid Motors (EV company). This puts Churchill Capital in position to complete in the EV Market.</a:t>
            </a:r>
          </a:p>
          <a:p>
            <a:pPr>
              <a:lnSpc>
                <a:spcPct val="90000"/>
              </a:lnSpc>
            </a:pPr>
            <a:endParaRPr lang="en-US" b="1" dirty="0"/>
          </a:p>
          <a:p>
            <a:pPr>
              <a:lnSpc>
                <a:spcPct val="90000"/>
              </a:lnSpc>
            </a:pPr>
            <a:r>
              <a:rPr lang="en-US" b="1" dirty="0"/>
              <a:t>METHOD</a:t>
            </a:r>
          </a:p>
          <a:p>
            <a:pPr>
              <a:lnSpc>
                <a:spcPct val="90000"/>
              </a:lnSpc>
            </a:pPr>
            <a:r>
              <a:rPr lang="en-US" dirty="0"/>
              <a:t>Sentiment Analysis with Natural Language Processing</a:t>
            </a:r>
          </a:p>
          <a:p>
            <a:pPr marL="342900" indent="-342900">
              <a:lnSpc>
                <a:spcPct val="90000"/>
              </a:lnSpc>
              <a:buFont typeface="Arial" panose="020B0604020202020204" pitchFamily="34" charset="0"/>
              <a:buChar char="•"/>
            </a:pPr>
            <a:endParaRPr lang="en-US" dirty="0"/>
          </a:p>
          <a:p>
            <a:pPr marL="342900" indent="-342900">
              <a:lnSpc>
                <a:spcPct val="90000"/>
              </a:lnSpc>
              <a:buFont typeface="Arial" panose="020B0604020202020204" pitchFamily="34" charset="0"/>
              <a:buChar char="•"/>
            </a:pPr>
            <a:endParaRPr lang="en-US" dirty="0"/>
          </a:p>
          <a:p>
            <a:pPr marL="342900" indent="-342900">
              <a:lnSpc>
                <a:spcPct val="90000"/>
              </a:lnSpc>
              <a:buFont typeface="Arial" panose="020B0604020202020204" pitchFamily="34" charset="0"/>
              <a:buChar char="•"/>
            </a:pPr>
            <a:endParaRPr lang="en-US" dirty="0"/>
          </a:p>
          <a:p>
            <a:pPr marL="342900" indent="-342900">
              <a:lnSpc>
                <a:spcPct val="90000"/>
              </a:lnSpc>
              <a:buFont typeface="Arial" panose="020B0604020202020204" pitchFamily="34" charset="0"/>
              <a:buChar char="•"/>
            </a:pPr>
            <a:endParaRPr lang="en-US" dirty="0"/>
          </a:p>
          <a:p>
            <a:pPr marL="342900" indent="-342900">
              <a:lnSpc>
                <a:spcPct val="90000"/>
              </a:lnSpc>
              <a:buFont typeface="Arial" panose="020B0604020202020204" pitchFamily="34" charset="0"/>
              <a:buChar char="•"/>
            </a:pPr>
            <a:endParaRPr lang="en-US" dirty="0"/>
          </a:p>
        </p:txBody>
      </p:sp>
    </p:spTree>
    <p:extLst>
      <p:ext uri="{BB962C8B-B14F-4D97-AF65-F5344CB8AC3E}">
        <p14:creationId xmlns:p14="http://schemas.microsoft.com/office/powerpoint/2010/main" val="3046030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A80C-6B7E-4E1A-91BD-B747E2EA8FC2}"/>
              </a:ext>
            </a:extLst>
          </p:cNvPr>
          <p:cNvSpPr>
            <a:spLocks noGrp="1"/>
          </p:cNvSpPr>
          <p:nvPr>
            <p:ph type="title"/>
          </p:nvPr>
        </p:nvSpPr>
        <p:spPr/>
        <p:txBody>
          <a:bodyPr/>
          <a:lstStyle/>
          <a:p>
            <a:r>
              <a:rPr lang="en-US"/>
              <a:t>Extensions</a:t>
            </a:r>
            <a:endParaRPr lang="en-US" dirty="0"/>
          </a:p>
        </p:txBody>
      </p:sp>
      <p:graphicFrame>
        <p:nvGraphicFramePr>
          <p:cNvPr id="7" name="Content Placeholder 2">
            <a:extLst>
              <a:ext uri="{FF2B5EF4-FFF2-40B4-BE49-F238E27FC236}">
                <a16:creationId xmlns:a16="http://schemas.microsoft.com/office/drawing/2014/main" id="{9D14AF7E-6260-4786-8597-D0C8D45E22A9}"/>
              </a:ext>
            </a:extLst>
          </p:cNvPr>
          <p:cNvGraphicFramePr>
            <a:graphicFrameLocks noGrp="1"/>
          </p:cNvGraphicFramePr>
          <p:nvPr>
            <p:ph idx="1"/>
            <p:extLst>
              <p:ext uri="{D42A27DB-BD31-4B8C-83A1-F6EECF244321}">
                <p14:modId xmlns:p14="http://schemas.microsoft.com/office/powerpoint/2010/main" val="4069493121"/>
              </p:ext>
            </p:extLst>
          </p:nvPr>
        </p:nvGraphicFramePr>
        <p:xfrm>
          <a:off x="838200" y="1690688"/>
          <a:ext cx="10968789" cy="4667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Logo, company name&#10;&#10;Description automatically generated">
            <a:extLst>
              <a:ext uri="{FF2B5EF4-FFF2-40B4-BE49-F238E27FC236}">
                <a16:creationId xmlns:a16="http://schemas.microsoft.com/office/drawing/2014/main" id="{0E518400-393A-41DE-9161-945CF9D19468}"/>
              </a:ext>
            </a:extLst>
          </p:cNvPr>
          <p:cNvPicPr>
            <a:picLocks noChangeAspect="1"/>
          </p:cNvPicPr>
          <p:nvPr/>
        </p:nvPicPr>
        <p:blipFill>
          <a:blip r:embed="rId7"/>
          <a:stretch>
            <a:fillRect/>
          </a:stretch>
        </p:blipFill>
        <p:spPr>
          <a:xfrm>
            <a:off x="10632090" y="142557"/>
            <a:ext cx="1071563" cy="1071563"/>
          </a:xfrm>
          <a:prstGeom prst="rect">
            <a:avLst/>
          </a:prstGeom>
        </p:spPr>
      </p:pic>
    </p:spTree>
    <p:extLst>
      <p:ext uri="{BB962C8B-B14F-4D97-AF65-F5344CB8AC3E}">
        <p14:creationId xmlns:p14="http://schemas.microsoft.com/office/powerpoint/2010/main" val="3226275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6E07A5-9116-40CB-9655-C2C3F7A50E4F}"/>
              </a:ext>
            </a:extLst>
          </p:cNvPr>
          <p:cNvSpPr>
            <a:spLocks noGrp="1"/>
          </p:cNvSpPr>
          <p:nvPr>
            <p:ph type="title"/>
          </p:nvPr>
        </p:nvSpPr>
        <p:spPr>
          <a:xfrm>
            <a:off x="1024128" y="585216"/>
            <a:ext cx="8018272" cy="1499616"/>
          </a:xfrm>
        </p:spPr>
        <p:txBody>
          <a:bodyPr vert="horz" lIns="91440" tIns="45720" rIns="91440" bIns="45720" rtlCol="0" anchor="ctr">
            <a:normAutofit/>
          </a:bodyPr>
          <a:lstStyle/>
          <a:p>
            <a:r>
              <a:rPr lang="en-US" dirty="0"/>
              <a:t>takeaways </a:t>
            </a:r>
          </a:p>
        </p:txBody>
      </p:sp>
      <p:sp>
        <p:nvSpPr>
          <p:cNvPr id="3" name="Content Placeholder 2">
            <a:extLst>
              <a:ext uri="{FF2B5EF4-FFF2-40B4-BE49-F238E27FC236}">
                <a16:creationId xmlns:a16="http://schemas.microsoft.com/office/drawing/2014/main" id="{60B37C20-51AD-4B18-8FAD-BE7AA3189EAA}"/>
              </a:ext>
            </a:extLst>
          </p:cNvPr>
          <p:cNvSpPr>
            <a:spLocks noGrp="1"/>
          </p:cNvSpPr>
          <p:nvPr>
            <p:ph sz="half" idx="2"/>
          </p:nvPr>
        </p:nvSpPr>
        <p:spPr>
          <a:xfrm>
            <a:off x="1024128" y="2286000"/>
            <a:ext cx="8018271" cy="4023360"/>
          </a:xfrm>
        </p:spPr>
        <p:txBody>
          <a:bodyPr vert="horz" lIns="45720" tIns="45720" rIns="45720" bIns="45720" rtlCol="0">
            <a:normAutofit lnSpcReduction="10000"/>
          </a:bodyPr>
          <a:lstStyle/>
          <a:p>
            <a:pPr>
              <a:buFont typeface="Wingdings" panose="05000000000000000000" pitchFamily="2" charset="2"/>
              <a:buChar char="ü"/>
            </a:pPr>
            <a:r>
              <a:rPr lang="en-US" sz="2000" dirty="0"/>
              <a:t>Establish clear vision for business application of the project</a:t>
            </a:r>
          </a:p>
          <a:p>
            <a:pPr>
              <a:buFont typeface="Wingdings" panose="05000000000000000000" pitchFamily="2" charset="2"/>
              <a:buChar char="ü"/>
            </a:pPr>
            <a:r>
              <a:rPr lang="en-US" sz="2000" b="0" dirty="0"/>
              <a:t>Extensive technology research before deciding on stack</a:t>
            </a:r>
          </a:p>
          <a:p>
            <a:pPr marL="516636" lvl="1" indent="-342900">
              <a:buFont typeface="Arial" panose="020B0604020202020204" pitchFamily="34" charset="0"/>
              <a:buChar char="•"/>
            </a:pPr>
            <a:r>
              <a:rPr lang="en-US" sz="2000" dirty="0"/>
              <a:t>Technology selected for quick implementation and simplicity</a:t>
            </a:r>
          </a:p>
          <a:p>
            <a:pPr>
              <a:buFont typeface="Wingdings" panose="05000000000000000000" pitchFamily="2" charset="2"/>
              <a:buChar char="ü"/>
            </a:pPr>
            <a:r>
              <a:rPr lang="en-US" sz="2000" b="0" dirty="0"/>
              <a:t>Research available algorithms and prior implementations</a:t>
            </a:r>
            <a:endParaRPr lang="en-US" sz="2000" dirty="0"/>
          </a:p>
          <a:p>
            <a:pPr marL="516636" lvl="1" indent="-342900">
              <a:buFont typeface="Arial" panose="020B0604020202020204" pitchFamily="34" charset="0"/>
              <a:buChar char="•"/>
            </a:pPr>
            <a:r>
              <a:rPr lang="en-US" sz="2000" dirty="0"/>
              <a:t>No need to reinvent the wheel</a:t>
            </a:r>
          </a:p>
          <a:p>
            <a:pPr>
              <a:buFont typeface="Wingdings" panose="05000000000000000000" pitchFamily="2" charset="2"/>
              <a:buChar char="ü"/>
            </a:pPr>
            <a:r>
              <a:rPr lang="en-US" sz="2000" dirty="0"/>
              <a:t>Fine tune the model and spend daily time with the data</a:t>
            </a:r>
          </a:p>
          <a:p>
            <a:pPr>
              <a:buFont typeface="Wingdings" panose="05000000000000000000" pitchFamily="2" charset="2"/>
              <a:buChar char="ü"/>
            </a:pPr>
            <a:r>
              <a:rPr lang="en-US" sz="2000" b="0" dirty="0"/>
              <a:t>Develop a regular meeting time with your client</a:t>
            </a:r>
          </a:p>
          <a:p>
            <a:pPr marL="516636" lvl="1" indent="-342900">
              <a:buFont typeface="Arial" panose="020B0604020202020204" pitchFamily="34" charset="0"/>
              <a:buChar char="•"/>
            </a:pPr>
            <a:r>
              <a:rPr lang="en-US" sz="2000" dirty="0"/>
              <a:t>Make aware of issues when identified</a:t>
            </a:r>
          </a:p>
          <a:p>
            <a:pPr>
              <a:buFont typeface="Wingdings" panose="05000000000000000000" pitchFamily="2" charset="2"/>
              <a:buChar char="ü"/>
            </a:pPr>
            <a:r>
              <a:rPr lang="en-US" sz="2000" dirty="0"/>
              <a:t>Use Guidance wisely</a:t>
            </a:r>
          </a:p>
          <a:p>
            <a:pPr>
              <a:buFont typeface="Wingdings" panose="05000000000000000000" pitchFamily="2" charset="2"/>
              <a:buChar char="ü"/>
            </a:pPr>
            <a:r>
              <a:rPr lang="en-US" sz="2000" dirty="0"/>
              <a:t>Have Patience!!!</a:t>
            </a:r>
          </a:p>
          <a:p>
            <a:pPr marL="342900" indent="-342900">
              <a:buFont typeface="Arial" panose="020B0604020202020204" pitchFamily="34" charset="0"/>
              <a:buChar char="•"/>
            </a:pPr>
            <a:endParaRPr lang="en-US" sz="1500" dirty="0"/>
          </a:p>
          <a:p>
            <a:pPr marL="342900" indent="-342900">
              <a:buFont typeface="Arial" panose="020B0604020202020204" pitchFamily="34" charset="0"/>
              <a:buChar char="•"/>
            </a:pPr>
            <a:endParaRPr lang="en-US" sz="1500" dirty="0"/>
          </a:p>
          <a:p>
            <a:pPr marL="342900" indent="-342900">
              <a:buFont typeface="Arial" panose="020B0604020202020204" pitchFamily="34" charset="0"/>
              <a:buChar char="•"/>
            </a:pPr>
            <a:endParaRPr lang="en-US" sz="1500" b="0" dirty="0"/>
          </a:p>
          <a:p>
            <a:pPr marL="342900" indent="-342900">
              <a:buFont typeface="Arial" panose="020B0604020202020204" pitchFamily="34" charset="0"/>
              <a:buChar char="•"/>
            </a:pPr>
            <a:endParaRPr lang="en-US" sz="1500" b="0" dirty="0"/>
          </a:p>
          <a:p>
            <a:endParaRPr lang="en-US" sz="1500" dirty="0"/>
          </a:p>
        </p:txBody>
      </p:sp>
    </p:spTree>
    <p:extLst>
      <p:ext uri="{BB962C8B-B14F-4D97-AF65-F5344CB8AC3E}">
        <p14:creationId xmlns:p14="http://schemas.microsoft.com/office/powerpoint/2010/main" val="569748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hand clapping">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a:xfrm>
            <a:off x="0" y="-193040"/>
            <a:ext cx="9780102" cy="6804025"/>
          </a:xfrm>
        </p:spPr>
      </p:pic>
      <p:sp>
        <p:nvSpPr>
          <p:cNvPr id="14" name="Title 13">
            <a:extLst>
              <a:ext uri="{FF2B5EF4-FFF2-40B4-BE49-F238E27FC236}">
                <a16:creationId xmlns:a16="http://schemas.microsoft.com/office/drawing/2014/main" id="{6C38D7A9-9299-4108-BB08-026F4B9CAE7B}"/>
              </a:ext>
            </a:extLst>
          </p:cNvPr>
          <p:cNvSpPr>
            <a:spLocks noGrp="1"/>
          </p:cNvSpPr>
          <p:nvPr>
            <p:ph type="ctrTitle"/>
          </p:nvPr>
        </p:nvSpPr>
        <p:spPr/>
        <p:txBody>
          <a:bodyPr/>
          <a:lstStyle/>
          <a:p>
            <a:r>
              <a:rPr lang="en-US" dirty="0"/>
              <a:t>Thank You</a:t>
            </a:r>
          </a:p>
        </p:txBody>
      </p:sp>
      <p:grpSp>
        <p:nvGrpSpPr>
          <p:cNvPr id="24" name="Group 23">
            <a:extLst>
              <a:ext uri="{FF2B5EF4-FFF2-40B4-BE49-F238E27FC236}">
                <a16:creationId xmlns:a16="http://schemas.microsoft.com/office/drawing/2014/main" id="{F0D3D4D8-CF4A-4ECD-84DA-46307E290B84}"/>
              </a:ext>
            </a:extLst>
          </p:cNvPr>
          <p:cNvGrpSpPr/>
          <p:nvPr/>
        </p:nvGrpSpPr>
        <p:grpSpPr>
          <a:xfrm>
            <a:off x="10464817" y="6445672"/>
            <a:ext cx="845280" cy="258120"/>
            <a:chOff x="10464817" y="6445672"/>
            <a:chExt cx="845280" cy="258120"/>
          </a:xfrm>
        </p:grpSpPr>
        <mc:AlternateContent xmlns:mc="http://schemas.openxmlformats.org/markup-compatibility/2006" xmlns:p14="http://schemas.microsoft.com/office/powerpoint/2010/main">
          <mc:Choice Requires="p14">
            <p:contentPart p14:bwMode="auto" r:id="rId4">
              <p14:nvContentPartPr>
                <p14:cNvPr id="20" name="Ink 19">
                  <a:extLst>
                    <a:ext uri="{FF2B5EF4-FFF2-40B4-BE49-F238E27FC236}">
                      <a16:creationId xmlns:a16="http://schemas.microsoft.com/office/drawing/2014/main" id="{88A307E8-41FE-4D51-9072-5B2439B59B82}"/>
                    </a:ext>
                  </a:extLst>
                </p14:cNvPr>
                <p14:cNvContentPartPr/>
                <p14:nvPr/>
              </p14:nvContentPartPr>
              <p14:xfrm>
                <a:off x="10718257" y="6597592"/>
                <a:ext cx="360" cy="360"/>
              </p14:xfrm>
            </p:contentPart>
          </mc:Choice>
          <mc:Fallback xmlns="">
            <p:pic>
              <p:nvPicPr>
                <p:cNvPr id="20" name="Ink 19">
                  <a:extLst>
                    <a:ext uri="{FF2B5EF4-FFF2-40B4-BE49-F238E27FC236}">
                      <a16:creationId xmlns:a16="http://schemas.microsoft.com/office/drawing/2014/main" id="{88A307E8-41FE-4D51-9072-5B2439B59B82}"/>
                    </a:ext>
                  </a:extLst>
                </p:cNvPr>
                <p:cNvPicPr/>
                <p:nvPr/>
              </p:nvPicPr>
              <p:blipFill>
                <a:blip r:embed="rId5"/>
                <a:stretch>
                  <a:fillRect/>
                </a:stretch>
              </p:blipFill>
              <p:spPr>
                <a:xfrm>
                  <a:off x="10713937" y="6593272"/>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1" name="Ink 20">
                  <a:extLst>
                    <a:ext uri="{FF2B5EF4-FFF2-40B4-BE49-F238E27FC236}">
                      <a16:creationId xmlns:a16="http://schemas.microsoft.com/office/drawing/2014/main" id="{F89C151F-24F7-4BDC-BA9A-8C9A5065ECA0}"/>
                    </a:ext>
                  </a:extLst>
                </p14:cNvPr>
                <p14:cNvContentPartPr/>
                <p14:nvPr/>
              </p14:nvContentPartPr>
              <p14:xfrm>
                <a:off x="10588657" y="6466912"/>
                <a:ext cx="721440" cy="131040"/>
              </p14:xfrm>
            </p:contentPart>
          </mc:Choice>
          <mc:Fallback xmlns="">
            <p:pic>
              <p:nvPicPr>
                <p:cNvPr id="21" name="Ink 20">
                  <a:extLst>
                    <a:ext uri="{FF2B5EF4-FFF2-40B4-BE49-F238E27FC236}">
                      <a16:creationId xmlns:a16="http://schemas.microsoft.com/office/drawing/2014/main" id="{F89C151F-24F7-4BDC-BA9A-8C9A5065ECA0}"/>
                    </a:ext>
                  </a:extLst>
                </p:cNvPr>
                <p:cNvPicPr/>
                <p:nvPr/>
              </p:nvPicPr>
              <p:blipFill>
                <a:blip r:embed="rId7"/>
                <a:stretch>
                  <a:fillRect/>
                </a:stretch>
              </p:blipFill>
              <p:spPr>
                <a:xfrm>
                  <a:off x="10584337" y="6462592"/>
                  <a:ext cx="730080" cy="1396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3" name="Ink 22">
                  <a:extLst>
                    <a:ext uri="{FF2B5EF4-FFF2-40B4-BE49-F238E27FC236}">
                      <a16:creationId xmlns:a16="http://schemas.microsoft.com/office/drawing/2014/main" id="{3BA3B079-23F3-4F92-AA75-558AF826F0DC}"/>
                    </a:ext>
                  </a:extLst>
                </p14:cNvPr>
                <p14:cNvContentPartPr/>
                <p14:nvPr/>
              </p14:nvContentPartPr>
              <p14:xfrm>
                <a:off x="10464817" y="6445672"/>
                <a:ext cx="844920" cy="258120"/>
              </p14:xfrm>
            </p:contentPart>
          </mc:Choice>
          <mc:Fallback xmlns="">
            <p:pic>
              <p:nvPicPr>
                <p:cNvPr id="23" name="Ink 22">
                  <a:extLst>
                    <a:ext uri="{FF2B5EF4-FFF2-40B4-BE49-F238E27FC236}">
                      <a16:creationId xmlns:a16="http://schemas.microsoft.com/office/drawing/2014/main" id="{3BA3B079-23F3-4F92-AA75-558AF826F0DC}"/>
                    </a:ext>
                  </a:extLst>
                </p:cNvPr>
                <p:cNvPicPr/>
                <p:nvPr/>
              </p:nvPicPr>
              <p:blipFill>
                <a:blip r:embed="rId9"/>
                <a:stretch>
                  <a:fillRect/>
                </a:stretch>
              </p:blipFill>
              <p:spPr>
                <a:xfrm>
                  <a:off x="10401817" y="6382672"/>
                  <a:ext cx="970560" cy="383760"/>
                </a:xfrm>
                <a:prstGeom prst="rect">
                  <a:avLst/>
                </a:prstGeom>
              </p:spPr>
            </p:pic>
          </mc:Fallback>
        </mc:AlternateContent>
      </p:grpSp>
    </p:spTree>
    <p:extLst>
      <p:ext uri="{BB962C8B-B14F-4D97-AF65-F5344CB8AC3E}">
        <p14:creationId xmlns:p14="http://schemas.microsoft.com/office/powerpoint/2010/main" val="2266295551"/>
      </p:ext>
    </p:extLst>
  </p:cSld>
  <p:clrMapOvr>
    <a:masterClrMapping/>
  </p:clrMapOvr>
  <mc:AlternateContent xmlns:mc="http://schemas.openxmlformats.org/markup-compatibility/2006" xmlns:p14="http://schemas.microsoft.com/office/powerpoint/2010/main">
    <mc:Choice Requires="p14">
      <p:transition p14:dur="10" advTm="22846"/>
    </mc:Choice>
    <mc:Fallback xmlns="">
      <p:transition advTm="2284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BF73D4E-6762-43DC-95FD-B10ED50F6B5B}"/>
              </a:ext>
            </a:extLst>
          </p:cNvPr>
          <p:cNvSpPr>
            <a:spLocks noGrp="1"/>
          </p:cNvSpPr>
          <p:nvPr>
            <p:ph type="title"/>
          </p:nvPr>
        </p:nvSpPr>
        <p:spPr>
          <a:xfrm>
            <a:off x="1024128" y="585216"/>
            <a:ext cx="5902061" cy="1499616"/>
          </a:xfrm>
        </p:spPr>
        <p:txBody>
          <a:bodyPr vert="horz" lIns="91440" tIns="45720" rIns="91440" bIns="45720" rtlCol="0" anchor="ctr">
            <a:normAutofit/>
          </a:bodyPr>
          <a:lstStyle/>
          <a:p>
            <a:r>
              <a:rPr lang="en-US" dirty="0"/>
              <a:t>SENTIMENT ANALYSIS </a:t>
            </a:r>
          </a:p>
        </p:txBody>
      </p:sp>
      <p:sp>
        <p:nvSpPr>
          <p:cNvPr id="50" name="Content Placeholder 31">
            <a:extLst>
              <a:ext uri="{FF2B5EF4-FFF2-40B4-BE49-F238E27FC236}">
                <a16:creationId xmlns:a16="http://schemas.microsoft.com/office/drawing/2014/main" id="{D43A460B-3751-4657-BCED-F2621ABC30F7}"/>
              </a:ext>
            </a:extLst>
          </p:cNvPr>
          <p:cNvSpPr>
            <a:spLocks noGrp="1"/>
          </p:cNvSpPr>
          <p:nvPr>
            <p:ph idx="1"/>
          </p:nvPr>
        </p:nvSpPr>
        <p:spPr>
          <a:xfrm>
            <a:off x="1024128" y="2286000"/>
            <a:ext cx="5902061" cy="3931920"/>
          </a:xfrm>
        </p:spPr>
        <p:txBody>
          <a:bodyPr vert="horz" lIns="45720" tIns="45720" rIns="45720" bIns="45720" rtlCol="0">
            <a:normAutofit/>
          </a:bodyPr>
          <a:lstStyle/>
          <a:p>
            <a:pPr marL="342900" indent="-342900">
              <a:lnSpc>
                <a:spcPct val="90000"/>
              </a:lnSpc>
              <a:buFont typeface="Wingdings" panose="05000000000000000000" pitchFamily="2" charset="2"/>
              <a:buChar char="ü"/>
            </a:pPr>
            <a:r>
              <a:rPr lang="en-US" sz="2000" dirty="0"/>
              <a:t>An Application of Natural Language Processing</a:t>
            </a:r>
          </a:p>
          <a:p>
            <a:pPr marL="342900" indent="-342900">
              <a:lnSpc>
                <a:spcPct val="90000"/>
              </a:lnSpc>
              <a:buFont typeface="Wingdings" panose="05000000000000000000" pitchFamily="2" charset="2"/>
              <a:buChar char="ü"/>
            </a:pPr>
            <a:r>
              <a:rPr lang="en-US" sz="2000" dirty="0"/>
              <a:t>Used to identify the emotion in human language</a:t>
            </a:r>
          </a:p>
          <a:p>
            <a:pPr marL="342900" indent="-342900">
              <a:lnSpc>
                <a:spcPct val="90000"/>
              </a:lnSpc>
              <a:buFont typeface="Wingdings" panose="05000000000000000000" pitchFamily="2" charset="2"/>
              <a:buChar char="ü"/>
            </a:pPr>
            <a:r>
              <a:rPr lang="en-US" sz="2000" dirty="0"/>
              <a:t>Can be applied to social media for public opinion insights</a:t>
            </a:r>
          </a:p>
          <a:p>
            <a:pPr marL="342900" indent="-342900">
              <a:lnSpc>
                <a:spcPct val="90000"/>
              </a:lnSpc>
              <a:buFont typeface="Wingdings" panose="05000000000000000000" pitchFamily="2" charset="2"/>
              <a:buChar char="ü"/>
            </a:pPr>
            <a:r>
              <a:rPr lang="en-US" sz="2000" dirty="0"/>
              <a:t>Use Cases:</a:t>
            </a:r>
          </a:p>
          <a:p>
            <a:pPr marL="571500" lvl="1" indent="-342900">
              <a:lnSpc>
                <a:spcPct val="90000"/>
              </a:lnSpc>
              <a:buFont typeface="Arial" panose="020B0604020202020204" pitchFamily="34" charset="0"/>
              <a:buChar char="•"/>
            </a:pPr>
            <a:r>
              <a:rPr lang="en-US" dirty="0"/>
              <a:t>Marketing Analytics &amp; Brand Management </a:t>
            </a:r>
          </a:p>
          <a:p>
            <a:pPr marL="571500" lvl="1" indent="-342900">
              <a:lnSpc>
                <a:spcPct val="90000"/>
              </a:lnSpc>
              <a:buFont typeface="Arial" panose="020B0604020202020204" pitchFamily="34" charset="0"/>
              <a:buChar char="•"/>
            </a:pPr>
            <a:r>
              <a:rPr lang="en-US" dirty="0"/>
              <a:t>Financial Analysis</a:t>
            </a:r>
          </a:p>
          <a:p>
            <a:pPr marL="571500" lvl="1" indent="-342900">
              <a:lnSpc>
                <a:spcPct val="90000"/>
              </a:lnSpc>
              <a:buFont typeface="Arial" panose="020B0604020202020204" pitchFamily="34" charset="0"/>
              <a:buChar char="•"/>
            </a:pPr>
            <a:r>
              <a:rPr lang="en-US" dirty="0"/>
              <a:t>Application Support</a:t>
            </a:r>
          </a:p>
          <a:p>
            <a:pPr>
              <a:lnSpc>
                <a:spcPct val="90000"/>
              </a:lnSpc>
            </a:pPr>
            <a:endParaRPr lang="en-US" sz="1700" dirty="0"/>
          </a:p>
        </p:txBody>
      </p:sp>
      <p:pic>
        <p:nvPicPr>
          <p:cNvPr id="15" name="Picture 14" descr="Icon&#10;&#10;Description automatically generated">
            <a:extLst>
              <a:ext uri="{FF2B5EF4-FFF2-40B4-BE49-F238E27FC236}">
                <a16:creationId xmlns:a16="http://schemas.microsoft.com/office/drawing/2014/main" id="{57DB9C53-6299-498B-9D0E-AE4780CD4B97}"/>
              </a:ext>
            </a:extLst>
          </p:cNvPr>
          <p:cNvPicPr>
            <a:picLocks noChangeAspect="1"/>
          </p:cNvPicPr>
          <p:nvPr/>
        </p:nvPicPr>
        <p:blipFill rotWithShape="1">
          <a:blip r:embed="rId3"/>
          <a:srcRect t="11788" r="-3" b="6270"/>
          <a:stretch/>
        </p:blipFill>
        <p:spPr>
          <a:xfrm>
            <a:off x="7479452" y="686010"/>
            <a:ext cx="3950548" cy="3237040"/>
          </a:xfrm>
          <a:prstGeom prst="rect">
            <a:avLst/>
          </a:prstGeom>
        </p:spPr>
      </p:pic>
      <p:pic>
        <p:nvPicPr>
          <p:cNvPr id="8" name="Content Placeholder 7" descr="Diagram&#10;&#10;Description automatically generated">
            <a:extLst>
              <a:ext uri="{FF2B5EF4-FFF2-40B4-BE49-F238E27FC236}">
                <a16:creationId xmlns:a16="http://schemas.microsoft.com/office/drawing/2014/main" id="{6F6C265B-5EA6-4081-B0E0-5D9C3A98E48C}"/>
              </a:ext>
            </a:extLst>
          </p:cNvPr>
          <p:cNvPicPr>
            <a:picLocks noChangeAspect="1"/>
          </p:cNvPicPr>
          <p:nvPr/>
        </p:nvPicPr>
        <p:blipFill rotWithShape="1">
          <a:blip r:embed="rId4"/>
          <a:srcRect l="6536" r="16" b="16"/>
          <a:stretch/>
        </p:blipFill>
        <p:spPr>
          <a:xfrm>
            <a:off x="7320281" y="3759667"/>
            <a:ext cx="4509270" cy="2412323"/>
          </a:xfrm>
          <a:prstGeom prst="rect">
            <a:avLst/>
          </a:prstGeom>
        </p:spPr>
      </p:pic>
    </p:spTree>
    <p:extLst>
      <p:ext uri="{BB962C8B-B14F-4D97-AF65-F5344CB8AC3E}">
        <p14:creationId xmlns:p14="http://schemas.microsoft.com/office/powerpoint/2010/main" val="1509866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6E07A5-9116-40CB-9655-C2C3F7A50E4F}"/>
              </a:ext>
            </a:extLst>
          </p:cNvPr>
          <p:cNvSpPr>
            <a:spLocks noGrp="1"/>
          </p:cNvSpPr>
          <p:nvPr>
            <p:ph type="title"/>
          </p:nvPr>
        </p:nvSpPr>
        <p:spPr>
          <a:xfrm>
            <a:off x="5951728" y="585216"/>
            <a:ext cx="5740739" cy="1499616"/>
          </a:xfrm>
        </p:spPr>
        <p:txBody>
          <a:bodyPr vert="horz" lIns="91440" tIns="45720" rIns="91440" bIns="45720" rtlCol="0" anchor="ctr">
            <a:normAutofit/>
          </a:bodyPr>
          <a:lstStyle/>
          <a:p>
            <a:r>
              <a:rPr lang="en-US" dirty="0"/>
              <a:t>Companies and background</a:t>
            </a:r>
          </a:p>
        </p:txBody>
      </p:sp>
      <p:pic>
        <p:nvPicPr>
          <p:cNvPr id="7" name="Picture Placeholder 6" descr="A picture containing icon&#10;&#10;Description automatically generated">
            <a:extLst>
              <a:ext uri="{FF2B5EF4-FFF2-40B4-BE49-F238E27FC236}">
                <a16:creationId xmlns:a16="http://schemas.microsoft.com/office/drawing/2014/main" id="{C40FF48E-CAA2-44CC-870F-F35241C239D1}"/>
              </a:ext>
            </a:extLst>
          </p:cNvPr>
          <p:cNvPicPr>
            <a:picLocks noGrp="1" noChangeAspect="1"/>
          </p:cNvPicPr>
          <p:nvPr>
            <p:ph sz="half" idx="2"/>
          </p:nvPr>
        </p:nvPicPr>
        <p:blipFill rotWithShape="1">
          <a:blip r:embed="rId3"/>
          <a:stretch/>
        </p:blipFill>
        <p:spPr>
          <a:xfrm>
            <a:off x="1688924" y="5003179"/>
            <a:ext cx="3291514" cy="526642"/>
          </a:xfrm>
          <a:prstGeom prst="rect">
            <a:avLst/>
          </a:prstGeom>
        </p:spPr>
      </p:pic>
      <p:pic>
        <p:nvPicPr>
          <p:cNvPr id="9" name="Picture Placeholder 8" descr="Logo, icon&#10;&#10;Description automatically generated">
            <a:extLst>
              <a:ext uri="{FF2B5EF4-FFF2-40B4-BE49-F238E27FC236}">
                <a16:creationId xmlns:a16="http://schemas.microsoft.com/office/drawing/2014/main" id="{D08D0004-291F-46B9-A196-64DE5911C8DD}"/>
              </a:ext>
            </a:extLst>
          </p:cNvPr>
          <p:cNvPicPr>
            <a:picLocks noGrp="1" noChangeAspect="1"/>
          </p:cNvPicPr>
          <p:nvPr>
            <p:ph sz="quarter" idx="4"/>
          </p:nvPr>
        </p:nvPicPr>
        <p:blipFill rotWithShape="1">
          <a:blip r:embed="rId4"/>
          <a:srcRect l="-1312" t="-8273" r="1312" b="29701"/>
          <a:stretch/>
        </p:blipFill>
        <p:spPr>
          <a:xfrm>
            <a:off x="506169" y="484632"/>
            <a:ext cx="3508729" cy="3511948"/>
          </a:xfrm>
          <a:prstGeom prst="rect">
            <a:avLst/>
          </a:prstGeom>
        </p:spPr>
      </p:pic>
      <p:sp>
        <p:nvSpPr>
          <p:cNvPr id="8" name="Content Placeholder 31">
            <a:extLst>
              <a:ext uri="{FF2B5EF4-FFF2-40B4-BE49-F238E27FC236}">
                <a16:creationId xmlns:a16="http://schemas.microsoft.com/office/drawing/2014/main" id="{77A278F0-04CA-49EE-8FB7-FCC470A096F7}"/>
              </a:ext>
            </a:extLst>
          </p:cNvPr>
          <p:cNvSpPr txBox="1">
            <a:spLocks/>
          </p:cNvSpPr>
          <p:nvPr/>
        </p:nvSpPr>
        <p:spPr>
          <a:xfrm>
            <a:off x="5951728" y="2286000"/>
            <a:ext cx="5740739" cy="4023360"/>
          </a:xfrm>
          <a:prstGeom prst="rect">
            <a:avLst/>
          </a:prstGeom>
        </p:spPr>
        <p:txBody>
          <a:bodyPr vert="horz" lIns="45720" tIns="45720" rIns="45720" bIns="45720" rtlCol="0">
            <a:normAutofit/>
          </a:bodyPr>
          <a:lstStyle>
            <a:lvl1pPr marL="0" indent="0" algn="l" defTabSz="914400" rtl="0" eaLnBrk="1" latinLnBrk="0" hangingPunct="1">
              <a:lnSpc>
                <a:spcPct val="90000"/>
              </a:lnSpc>
              <a:spcBef>
                <a:spcPts val="0"/>
              </a:spcBef>
              <a:spcAft>
                <a:spcPts val="0"/>
              </a:spcAft>
              <a:buClr>
                <a:schemeClr val="accent1"/>
              </a:buClr>
              <a:buSzPct val="100000"/>
              <a:buFont typeface="Tw Cen MT" panose="020B0602020104020603" pitchFamily="34" charset="0"/>
              <a:buNone/>
              <a:defRPr sz="2300" b="0" kern="1200" cap="none" baseline="0">
                <a:solidFill>
                  <a:schemeClr val="accent1"/>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Wingdings 3" pitchFamily="18" charset="2"/>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Wingdings 3" pitchFamily="18" charset="2"/>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9pPr>
          </a:lstStyle>
          <a:p>
            <a:pPr marL="342900" indent="-342900">
              <a:buFont typeface="Wingdings" panose="05000000000000000000" pitchFamily="2" charset="2"/>
              <a:buChar char="ü"/>
            </a:pPr>
            <a:r>
              <a:rPr lang="en-US" dirty="0">
                <a:solidFill>
                  <a:schemeClr val="tx1"/>
                </a:solidFill>
              </a:rPr>
              <a:t>Tela Leads the market ($795.8 Billion)</a:t>
            </a:r>
          </a:p>
          <a:p>
            <a:pPr marL="342900" indent="-342900">
              <a:buFont typeface="Wingdings" panose="05000000000000000000" pitchFamily="2" charset="2"/>
              <a:buChar char="ü"/>
            </a:pPr>
            <a:r>
              <a:rPr lang="en-US" b="0" dirty="0">
                <a:solidFill>
                  <a:schemeClr val="tx1"/>
                </a:solidFill>
              </a:rPr>
              <a:t>Competitors have been slow to compete</a:t>
            </a:r>
          </a:p>
          <a:p>
            <a:pPr marL="800100" lvl="1" indent="-342900">
              <a:buFont typeface="Arial" panose="020B0604020202020204" pitchFamily="34" charset="0"/>
              <a:buChar char="•"/>
            </a:pPr>
            <a:r>
              <a:rPr lang="en-US" b="0" dirty="0"/>
              <a:t>Technology</a:t>
            </a:r>
          </a:p>
          <a:p>
            <a:pPr marL="800100" lvl="1" indent="-342900">
              <a:buFont typeface="Arial" panose="020B0604020202020204" pitchFamily="34" charset="0"/>
              <a:buChar char="•"/>
            </a:pPr>
            <a:r>
              <a:rPr lang="en-US" b="0" dirty="0"/>
              <a:t>Price</a:t>
            </a:r>
          </a:p>
          <a:p>
            <a:pPr marL="800100" lvl="1" indent="-342900">
              <a:buFont typeface="Arial" panose="020B0604020202020204" pitchFamily="34" charset="0"/>
              <a:buChar char="•"/>
            </a:pPr>
            <a:r>
              <a:rPr lang="en-US" b="0" dirty="0"/>
              <a:t>Supply Chain</a:t>
            </a:r>
          </a:p>
          <a:p>
            <a:pPr marL="342900" indent="-342900">
              <a:buFont typeface="Wingdings" panose="05000000000000000000" pitchFamily="2" charset="2"/>
              <a:buChar char="ü"/>
            </a:pPr>
            <a:r>
              <a:rPr lang="en-US" b="0" dirty="0">
                <a:solidFill>
                  <a:schemeClr val="tx1"/>
                </a:solidFill>
              </a:rPr>
              <a:t>Churchill Capital has emerged as a competitor (Lucid Motors)</a:t>
            </a:r>
          </a:p>
          <a:p>
            <a:pPr marL="342900" indent="-342900">
              <a:buFont typeface="Wingdings" panose="05000000000000000000" pitchFamily="2" charset="2"/>
              <a:buChar char="ü"/>
            </a:pPr>
            <a:r>
              <a:rPr lang="en-US" dirty="0">
                <a:solidFill>
                  <a:schemeClr val="tx1"/>
                </a:solidFill>
              </a:rPr>
              <a:t>Electronic Vehicle (EV) market is predicted to grow rapidly</a:t>
            </a:r>
            <a:endParaRPr lang="en-US" b="0"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2096451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43CA1-895C-452E-BF85-702E1624DB22}"/>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kern="1200" cap="all" spc="200" baseline="0" dirty="0">
                <a:solidFill>
                  <a:schemeClr val="tx1">
                    <a:lumMod val="95000"/>
                    <a:lumOff val="5000"/>
                  </a:schemeClr>
                </a:solidFill>
                <a:latin typeface="+mj-lt"/>
                <a:ea typeface="+mj-ea"/>
                <a:cs typeface="+mj-cs"/>
              </a:rPr>
              <a:t>Electronic Vehicle Market Growth</a:t>
            </a:r>
          </a:p>
        </p:txBody>
      </p:sp>
      <p:pic>
        <p:nvPicPr>
          <p:cNvPr id="7" name="Picture 6" descr="Global passenger car sales projection by 2030">
            <a:extLst>
              <a:ext uri="{FF2B5EF4-FFF2-40B4-BE49-F238E27FC236}">
                <a16:creationId xmlns:a16="http://schemas.microsoft.com/office/drawing/2014/main" id="{ACBCAB63-0485-4602-BE66-B629E1F16F85}"/>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2418406" y="640080"/>
            <a:ext cx="7349383" cy="3931920"/>
          </a:xfrm>
          <a:prstGeom prst="rect">
            <a:avLst/>
          </a:prstGeom>
          <a:noFill/>
        </p:spPr>
      </p:pic>
    </p:spTree>
    <p:extLst>
      <p:ext uri="{BB962C8B-B14F-4D97-AF65-F5344CB8AC3E}">
        <p14:creationId xmlns:p14="http://schemas.microsoft.com/office/powerpoint/2010/main" val="605435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43CA1-895C-452E-BF85-702E1624DB22}"/>
              </a:ext>
            </a:extLst>
          </p:cNvPr>
          <p:cNvSpPr>
            <a:spLocks noGrp="1"/>
          </p:cNvSpPr>
          <p:nvPr>
            <p:ph type="title"/>
          </p:nvPr>
        </p:nvSpPr>
        <p:spPr>
          <a:xfrm>
            <a:off x="636805" y="640080"/>
            <a:ext cx="3378099" cy="4077145"/>
          </a:xfrm>
        </p:spPr>
        <p:txBody>
          <a:bodyPr vert="horz" lIns="91440" tIns="45720" rIns="91440" bIns="45720" rtlCol="0" anchor="b">
            <a:normAutofit/>
          </a:bodyPr>
          <a:lstStyle/>
          <a:p>
            <a:pPr algn="r"/>
            <a:r>
              <a:rPr lang="en-US" sz="4000" kern="1200" cap="all" spc="200" baseline="0">
                <a:solidFill>
                  <a:schemeClr val="tx1">
                    <a:lumMod val="95000"/>
                    <a:lumOff val="5000"/>
                  </a:schemeClr>
                </a:solidFill>
                <a:latin typeface="+mj-lt"/>
                <a:ea typeface="+mj-ea"/>
                <a:cs typeface="+mj-cs"/>
              </a:rPr>
              <a:t>Twitter data is high volume, velocity and Variety </a:t>
            </a:r>
          </a:p>
        </p:txBody>
      </p:sp>
      <p:pic>
        <p:nvPicPr>
          <p:cNvPr id="9" name="Picture 8">
            <a:extLst>
              <a:ext uri="{FF2B5EF4-FFF2-40B4-BE49-F238E27FC236}">
                <a16:creationId xmlns:a16="http://schemas.microsoft.com/office/drawing/2014/main" id="{DC97D201-AEDB-43A8-B1D0-E728B9638674}"/>
              </a:ext>
            </a:extLst>
          </p:cNvPr>
          <p:cNvPicPr/>
          <p:nvPr/>
        </p:nvPicPr>
        <p:blipFill rotWithShape="1">
          <a:blip r:embed="rId2"/>
          <a:srcRect l="16615" r="2719" b="1"/>
          <a:stretch/>
        </p:blipFill>
        <p:spPr>
          <a:xfrm>
            <a:off x="4654984" y="640080"/>
            <a:ext cx="6896936" cy="5578816"/>
          </a:xfrm>
          <a:prstGeom prst="rect">
            <a:avLst/>
          </a:prstGeom>
        </p:spPr>
      </p:pic>
    </p:spTree>
    <p:extLst>
      <p:ext uri="{BB962C8B-B14F-4D97-AF65-F5344CB8AC3E}">
        <p14:creationId xmlns:p14="http://schemas.microsoft.com/office/powerpoint/2010/main" val="1382153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6E07A5-9116-40CB-9655-C2C3F7A50E4F}"/>
              </a:ext>
            </a:extLst>
          </p:cNvPr>
          <p:cNvSpPr>
            <a:spLocks noGrp="1"/>
          </p:cNvSpPr>
          <p:nvPr>
            <p:ph type="title"/>
          </p:nvPr>
        </p:nvSpPr>
        <p:spPr/>
        <p:txBody>
          <a:bodyPr vert="horz" lIns="91440" tIns="45720" rIns="91440" bIns="45720" rtlCol="0" anchor="ctr">
            <a:normAutofit/>
          </a:bodyPr>
          <a:lstStyle/>
          <a:p>
            <a:r>
              <a:rPr lang="en-US"/>
              <a:t>Challenges &amp; Limitations</a:t>
            </a:r>
            <a:endParaRPr lang="en-US" dirty="0"/>
          </a:p>
        </p:txBody>
      </p:sp>
      <p:sp>
        <p:nvSpPr>
          <p:cNvPr id="15" name="Content Placeholder 31">
            <a:extLst>
              <a:ext uri="{FF2B5EF4-FFF2-40B4-BE49-F238E27FC236}">
                <a16:creationId xmlns:a16="http://schemas.microsoft.com/office/drawing/2014/main" id="{074D166F-46CA-4533-A11A-367E03C435D0}"/>
              </a:ext>
            </a:extLst>
          </p:cNvPr>
          <p:cNvSpPr txBox="1">
            <a:spLocks/>
          </p:cNvSpPr>
          <p:nvPr/>
        </p:nvSpPr>
        <p:spPr>
          <a:xfrm>
            <a:off x="1024128" y="2286000"/>
            <a:ext cx="6523002" cy="4023360"/>
          </a:xfrm>
          <a:prstGeom prst="rect">
            <a:avLst/>
          </a:prstGeom>
        </p:spPr>
        <p:txBody>
          <a:bodyPr vert="horz" lIns="45720" tIns="45720" rIns="45720" bIns="45720" rtlCol="0">
            <a:normAutofit/>
          </a:bodyPr>
          <a:lstStyle>
            <a:lvl1pPr marL="0" indent="0" algn="l" defTabSz="914400" rtl="0" eaLnBrk="1" latinLnBrk="0" hangingPunct="1">
              <a:lnSpc>
                <a:spcPct val="90000"/>
              </a:lnSpc>
              <a:spcBef>
                <a:spcPts val="0"/>
              </a:spcBef>
              <a:spcAft>
                <a:spcPts val="0"/>
              </a:spcAft>
              <a:buClr>
                <a:schemeClr val="accent1"/>
              </a:buClr>
              <a:buSzPct val="100000"/>
              <a:buFont typeface="Tw Cen MT" panose="020B0602020104020603" pitchFamily="34" charset="0"/>
              <a:buNone/>
              <a:defRPr sz="2300" b="0" kern="1200" cap="none" baseline="0">
                <a:solidFill>
                  <a:schemeClr val="accent1"/>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Wingdings 3" pitchFamily="18" charset="2"/>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Wingdings 3" pitchFamily="18" charset="2"/>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Wingdings 3" pitchFamily="18" charset="2"/>
              <a:buNone/>
              <a:defRPr sz="1600" b="1" kern="1200">
                <a:solidFill>
                  <a:schemeClr val="tx1"/>
                </a:solidFill>
                <a:latin typeface="+mn-lt"/>
                <a:ea typeface="+mn-ea"/>
                <a:cs typeface="+mn-cs"/>
              </a:defRPr>
            </a:lvl9pPr>
          </a:lstStyle>
          <a:p>
            <a:pPr marL="342900" indent="-342900">
              <a:buFont typeface="Arial" panose="020B0604020202020204" pitchFamily="34" charset="0"/>
              <a:buChar char="•"/>
            </a:pPr>
            <a:endParaRPr lang="en-US" dirty="0">
              <a:solidFill>
                <a:schemeClr val="tx1"/>
              </a:solidFill>
            </a:endParaRPr>
          </a:p>
          <a:p>
            <a:pPr marL="342900" indent="-342900">
              <a:buFont typeface="Wingdings" panose="05000000000000000000" pitchFamily="2" charset="2"/>
              <a:buChar char="ü"/>
            </a:pPr>
            <a:r>
              <a:rPr lang="en-US" dirty="0">
                <a:solidFill>
                  <a:schemeClr val="tx1"/>
                </a:solidFill>
              </a:rPr>
              <a:t>Tweets containing both ‘tesla’ and ‘cciv’</a:t>
            </a:r>
          </a:p>
          <a:p>
            <a:pPr marL="342900" indent="-342900">
              <a:buFont typeface="Wingdings" panose="05000000000000000000" pitchFamily="2" charset="2"/>
              <a:buChar char="ü"/>
            </a:pPr>
            <a:r>
              <a:rPr lang="en-US" dirty="0">
                <a:solidFill>
                  <a:schemeClr val="tx1"/>
                </a:solidFill>
              </a:rPr>
              <a:t>Keywords in links and hashtags were ignored</a:t>
            </a:r>
          </a:p>
          <a:p>
            <a:pPr marL="342900" indent="-342900">
              <a:buFont typeface="Wingdings" panose="05000000000000000000" pitchFamily="2" charset="2"/>
              <a:buChar char="ü"/>
            </a:pPr>
            <a:r>
              <a:rPr lang="en-US" dirty="0">
                <a:solidFill>
                  <a:schemeClr val="tx1"/>
                </a:solidFill>
              </a:rPr>
              <a:t>Limited Training data available for positive and negative sentiment</a:t>
            </a:r>
          </a:p>
          <a:p>
            <a:pPr marL="800100" lvl="1" indent="-342900">
              <a:buFont typeface="Arial" panose="020B0604020202020204" pitchFamily="34" charset="0"/>
              <a:buChar char="•"/>
            </a:pPr>
            <a:r>
              <a:rPr lang="en-US" b="0" dirty="0"/>
              <a:t>Prefer manual labelling</a:t>
            </a:r>
          </a:p>
          <a:p>
            <a:pPr marL="342900" indent="-342900">
              <a:buFont typeface="Wingdings" panose="05000000000000000000" pitchFamily="2" charset="2"/>
              <a:buChar char="ü"/>
            </a:pPr>
            <a:r>
              <a:rPr lang="en-US" dirty="0" err="1">
                <a:solidFill>
                  <a:schemeClr val="tx1"/>
                </a:solidFill>
              </a:rPr>
              <a:t>TextBlob</a:t>
            </a:r>
            <a:r>
              <a:rPr lang="en-US" dirty="0">
                <a:solidFill>
                  <a:schemeClr val="tx1"/>
                </a:solidFill>
              </a:rPr>
              <a:t> categorization model used to create training data contained error</a:t>
            </a:r>
          </a:p>
          <a:p>
            <a:pPr marL="342900" indent="-342900">
              <a:buFont typeface="Wingdings" panose="05000000000000000000" pitchFamily="2" charset="2"/>
              <a:buChar char="ü"/>
            </a:pPr>
            <a:r>
              <a:rPr lang="en-US" dirty="0">
                <a:solidFill>
                  <a:schemeClr val="tx1"/>
                </a:solidFill>
              </a:rPr>
              <a:t>Sarcasm and other unusual jargon difficult to analyze</a:t>
            </a:r>
          </a:p>
          <a:p>
            <a:pPr marL="342900" indent="-342900">
              <a:buFont typeface="Wingdings" panose="05000000000000000000" pitchFamily="2" charset="2"/>
              <a:buChar char="ü"/>
            </a:pPr>
            <a:r>
              <a:rPr lang="en-US" dirty="0">
                <a:solidFill>
                  <a:schemeClr val="tx1"/>
                </a:solidFill>
              </a:rPr>
              <a:t>API limitations (3200 requests / 15 minutes)</a:t>
            </a: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a:p>
            <a:endParaRPr lang="en-US" dirty="0">
              <a:solidFill>
                <a:schemeClr val="tx1"/>
              </a:solidFill>
            </a:endParaRPr>
          </a:p>
        </p:txBody>
      </p:sp>
      <p:pic>
        <p:nvPicPr>
          <p:cNvPr id="10" name="Picture 9" descr="Maze">
            <a:extLst>
              <a:ext uri="{FF2B5EF4-FFF2-40B4-BE49-F238E27FC236}">
                <a16:creationId xmlns:a16="http://schemas.microsoft.com/office/drawing/2014/main" id="{4EED226E-A219-4540-8CDB-201211BB9E9D}"/>
              </a:ext>
            </a:extLst>
          </p:cNvPr>
          <p:cNvPicPr>
            <a:picLocks noChangeAspect="1"/>
          </p:cNvPicPr>
          <p:nvPr/>
        </p:nvPicPr>
        <p:blipFill rotWithShape="1">
          <a:blip r:embed="rId3"/>
          <a:srcRect l="16482" r="22505"/>
          <a:stretch/>
        </p:blipFill>
        <p:spPr>
          <a:xfrm>
            <a:off x="8015434" y="826324"/>
            <a:ext cx="3152438" cy="5615116"/>
          </a:xfrm>
          <a:prstGeom prst="rect">
            <a:avLst/>
          </a:prstGeom>
        </p:spPr>
      </p:pic>
    </p:spTree>
    <p:extLst>
      <p:ext uri="{BB962C8B-B14F-4D97-AF65-F5344CB8AC3E}">
        <p14:creationId xmlns:p14="http://schemas.microsoft.com/office/powerpoint/2010/main" val="2013392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09427-D90F-496C-AA2A-E87B1438A834}"/>
              </a:ext>
            </a:extLst>
          </p:cNvPr>
          <p:cNvSpPr>
            <a:spLocks noGrp="1"/>
          </p:cNvSpPr>
          <p:nvPr>
            <p:ph type="title"/>
          </p:nvPr>
        </p:nvSpPr>
        <p:spPr/>
        <p:txBody>
          <a:bodyPr vert="horz" lIns="91440" tIns="45720" rIns="91440" bIns="45720" rtlCol="0" anchor="ctr">
            <a:normAutofit/>
          </a:bodyPr>
          <a:lstStyle/>
          <a:p>
            <a:r>
              <a:rPr lang="en-US" kern="1200" cap="all" spc="100" baseline="0" dirty="0">
                <a:solidFill>
                  <a:schemeClr val="tx1">
                    <a:lumMod val="95000"/>
                    <a:lumOff val="5000"/>
                  </a:schemeClr>
                </a:solidFill>
                <a:latin typeface="+mj-lt"/>
                <a:ea typeface="+mj-ea"/>
                <a:cs typeface="+mj-cs"/>
              </a:rPr>
              <a:t>DATA PREPARATION</a:t>
            </a:r>
          </a:p>
        </p:txBody>
      </p:sp>
      <p:graphicFrame>
        <p:nvGraphicFramePr>
          <p:cNvPr id="19" name="Content Placeholder 2" descr="SmartArt graphic of Linear Venn">
            <a:extLst>
              <a:ext uri="{FF2B5EF4-FFF2-40B4-BE49-F238E27FC236}">
                <a16:creationId xmlns:a16="http://schemas.microsoft.com/office/drawing/2014/main" id="{EC685C74-25AA-4350-8F04-4C3F4AA0E3C8}"/>
              </a:ext>
            </a:extLst>
          </p:cNvPr>
          <p:cNvGraphicFramePr>
            <a:graphicFrameLocks/>
          </p:cNvGraphicFramePr>
          <p:nvPr>
            <p:extLst>
              <p:ext uri="{D42A27DB-BD31-4B8C-83A1-F6EECF244321}">
                <p14:modId xmlns:p14="http://schemas.microsoft.com/office/powerpoint/2010/main" val="969177327"/>
              </p:ext>
            </p:extLst>
          </p:nvPr>
        </p:nvGraphicFramePr>
        <p:xfrm>
          <a:off x="1447610" y="1889760"/>
          <a:ext cx="9720262"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0798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054BA-CAD1-40BB-91F0-570CE97D420E}"/>
              </a:ext>
            </a:extLst>
          </p:cNvPr>
          <p:cNvSpPr>
            <a:spLocks noGrp="1"/>
          </p:cNvSpPr>
          <p:nvPr>
            <p:ph type="title"/>
          </p:nvPr>
        </p:nvSpPr>
        <p:spPr/>
        <p:txBody>
          <a:bodyPr/>
          <a:lstStyle/>
          <a:p>
            <a:r>
              <a:rPr lang="en-US" dirty="0"/>
              <a:t>Data Acquisition</a:t>
            </a:r>
          </a:p>
        </p:txBody>
      </p:sp>
      <p:sp>
        <p:nvSpPr>
          <p:cNvPr id="3" name="Text Placeholder 2">
            <a:extLst>
              <a:ext uri="{FF2B5EF4-FFF2-40B4-BE49-F238E27FC236}">
                <a16:creationId xmlns:a16="http://schemas.microsoft.com/office/drawing/2014/main" id="{5E2137C4-BC5F-46A3-8894-ABE71FBEA1A5}"/>
              </a:ext>
            </a:extLst>
          </p:cNvPr>
          <p:cNvSpPr>
            <a:spLocks noGrp="1"/>
          </p:cNvSpPr>
          <p:nvPr>
            <p:ph type="body" idx="1"/>
          </p:nvPr>
        </p:nvSpPr>
        <p:spPr/>
        <p:txBody>
          <a:bodyPr/>
          <a:lstStyle/>
          <a:p>
            <a:r>
              <a:rPr lang="en-US" dirty="0"/>
              <a:t>TWEEPY</a:t>
            </a:r>
          </a:p>
        </p:txBody>
      </p:sp>
      <p:sp>
        <p:nvSpPr>
          <p:cNvPr id="4" name="Content Placeholder 3">
            <a:extLst>
              <a:ext uri="{FF2B5EF4-FFF2-40B4-BE49-F238E27FC236}">
                <a16:creationId xmlns:a16="http://schemas.microsoft.com/office/drawing/2014/main" id="{D0BFE0A3-5964-4100-A01F-6BBF357E60CA}"/>
              </a:ext>
            </a:extLst>
          </p:cNvPr>
          <p:cNvSpPr>
            <a:spLocks noGrp="1"/>
          </p:cNvSpPr>
          <p:nvPr>
            <p:ph sz="half" idx="2"/>
          </p:nvPr>
        </p:nvSpPr>
        <p:spPr>
          <a:xfrm>
            <a:off x="1024128" y="2967788"/>
            <a:ext cx="6595872" cy="3399800"/>
          </a:xfrm>
        </p:spPr>
        <p:txBody>
          <a:bodyPr/>
          <a:lstStyle/>
          <a:p>
            <a:pPr lvl="1">
              <a:buFont typeface="Arial" panose="020B0604020202020204" pitchFamily="34" charset="0"/>
              <a:buChar char="•"/>
            </a:pPr>
            <a:r>
              <a:rPr lang="en-US" sz="2400" dirty="0"/>
              <a:t> An open-source python library</a:t>
            </a:r>
          </a:p>
          <a:p>
            <a:pPr lvl="1">
              <a:buFont typeface="Arial" panose="020B0604020202020204" pitchFamily="34" charset="0"/>
              <a:buChar char="•"/>
            </a:pPr>
            <a:r>
              <a:rPr lang="en-US" sz="2400" dirty="0"/>
              <a:t> All the functionality provided by Twitter API </a:t>
            </a:r>
          </a:p>
          <a:p>
            <a:pPr lvl="1">
              <a:buFont typeface="Arial" panose="020B0604020202020204" pitchFamily="34" charset="0"/>
              <a:buChar char="•"/>
            </a:pPr>
            <a:r>
              <a:rPr lang="en-US" sz="2400" dirty="0"/>
              <a:t> OAuth authentication</a:t>
            </a:r>
          </a:p>
          <a:p>
            <a:pPr lvl="1">
              <a:buFont typeface="Arial" panose="020B0604020202020204" pitchFamily="34" charset="0"/>
              <a:buChar char="•"/>
            </a:pPr>
            <a:r>
              <a:rPr lang="en-US" sz="2400" dirty="0"/>
              <a:t> Used </a:t>
            </a:r>
            <a:r>
              <a:rPr lang="en-US" sz="2400" dirty="0" err="1"/>
              <a:t>api.search</a:t>
            </a:r>
            <a:r>
              <a:rPr lang="en-US" sz="2400" dirty="0"/>
              <a:t>() with query, retweet filter and extended mode.</a:t>
            </a:r>
          </a:p>
          <a:p>
            <a:pPr lvl="1">
              <a:buFont typeface="Arial" panose="020B0604020202020204" pitchFamily="34" charset="0"/>
              <a:buChar char="•"/>
            </a:pPr>
            <a:r>
              <a:rPr lang="en-US" sz="2400" dirty="0"/>
              <a:t> Returns dictionary object</a:t>
            </a:r>
          </a:p>
          <a:p>
            <a:pPr lvl="1">
              <a:buFont typeface="Arial" panose="020B0604020202020204" pitchFamily="34" charset="0"/>
              <a:buChar char="•"/>
            </a:pPr>
            <a:r>
              <a:rPr lang="en-US" sz="2400" dirty="0"/>
              <a:t> Fetched everyday </a:t>
            </a:r>
          </a:p>
          <a:p>
            <a:endParaRPr lang="en-US" dirty="0"/>
          </a:p>
        </p:txBody>
      </p:sp>
      <p:pic>
        <p:nvPicPr>
          <p:cNvPr id="8" name="Picture 7" descr="A picture containing chart&#10;&#10;Description automatically generated">
            <a:extLst>
              <a:ext uri="{FF2B5EF4-FFF2-40B4-BE49-F238E27FC236}">
                <a16:creationId xmlns:a16="http://schemas.microsoft.com/office/drawing/2014/main" id="{23A495CA-4D39-4756-AE05-4F37B49EB92D}"/>
              </a:ext>
            </a:extLst>
          </p:cNvPr>
          <p:cNvPicPr>
            <a:picLocks noChangeAspect="1"/>
          </p:cNvPicPr>
          <p:nvPr/>
        </p:nvPicPr>
        <p:blipFill>
          <a:blip r:embed="rId2"/>
          <a:stretch>
            <a:fillRect/>
          </a:stretch>
        </p:blipFill>
        <p:spPr>
          <a:xfrm>
            <a:off x="6919277" y="1034034"/>
            <a:ext cx="4124325" cy="5238750"/>
          </a:xfrm>
          <a:prstGeom prst="rect">
            <a:avLst/>
          </a:prstGeom>
        </p:spPr>
      </p:pic>
    </p:spTree>
    <p:extLst>
      <p:ext uri="{BB962C8B-B14F-4D97-AF65-F5344CB8AC3E}">
        <p14:creationId xmlns:p14="http://schemas.microsoft.com/office/powerpoint/2010/main" val="13305278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8A2F88-55C5-4ED1-9541-807C65424763}">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F44C90D-2A62-4985-9618-3460247437B1}">
  <ds:schemaRefs>
    <ds:schemaRef ds:uri="http://schemas.microsoft.com/sharepoint/v3/contenttype/forms"/>
  </ds:schemaRefs>
</ds:datastoreItem>
</file>

<file path=customXml/itemProps3.xml><?xml version="1.0" encoding="utf-8"?>
<ds:datastoreItem xmlns:ds="http://schemas.openxmlformats.org/officeDocument/2006/customXml" ds:itemID="{B61EAB5F-88FC-4FAE-AE3C-037A3C365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5125</TotalTime>
  <Words>879</Words>
  <Application>Microsoft Macintosh PowerPoint</Application>
  <PresentationFormat>Widescreen</PresentationFormat>
  <Paragraphs>169</Paragraphs>
  <Slides>22</Slides>
  <Notes>12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22</vt:i4>
      </vt:variant>
    </vt:vector>
  </HeadingPairs>
  <TitlesOfParts>
    <vt:vector size="35" baseType="lpstr">
      <vt:lpstr>Arial</vt:lpstr>
      <vt:lpstr>Arial,Sans-Serif</vt:lpstr>
      <vt:lpstr>Calibri</vt:lpstr>
      <vt:lpstr>Candara</vt:lpstr>
      <vt:lpstr>Corbel</vt:lpstr>
      <vt:lpstr>Times New Roman</vt:lpstr>
      <vt:lpstr>Tw Cen MT</vt:lpstr>
      <vt:lpstr>Tw Cen MT Condensed</vt:lpstr>
      <vt:lpstr>Verdana</vt:lpstr>
      <vt:lpstr>Wingdings</vt:lpstr>
      <vt:lpstr>Wingdings 3</vt:lpstr>
      <vt:lpstr>Integral</vt:lpstr>
      <vt:lpstr>Office Theme</vt:lpstr>
      <vt:lpstr>TWITTER SENTIMENT ANALYSIS</vt:lpstr>
      <vt:lpstr>PowerPoint Presentation</vt:lpstr>
      <vt:lpstr>SENTIMENT ANALYSIS </vt:lpstr>
      <vt:lpstr>Companies and background</vt:lpstr>
      <vt:lpstr>Electronic Vehicle Market Growth</vt:lpstr>
      <vt:lpstr>Twitter data is high volume, velocity and Variety </vt:lpstr>
      <vt:lpstr>Challenges &amp; Limitations</vt:lpstr>
      <vt:lpstr>DATA PREPARATION</vt:lpstr>
      <vt:lpstr>Data Acquisition</vt:lpstr>
      <vt:lpstr>DATA CLEANING</vt:lpstr>
      <vt:lpstr>SENTIMENT LABELING</vt:lpstr>
      <vt:lpstr>SUPPORT VECTOR MACHINES</vt:lpstr>
      <vt:lpstr>TFIDF VECTORIZER</vt:lpstr>
      <vt:lpstr>IMPLEMENTATION</vt:lpstr>
      <vt:lpstr>Results – Confusion matrix</vt:lpstr>
      <vt:lpstr>Results – CLASSIFication report</vt:lpstr>
      <vt:lpstr>Visualizations - wordcloud</vt:lpstr>
      <vt:lpstr>Correlation between sentiments and stock price variation</vt:lpstr>
      <vt:lpstr>Correlation between sentiments and stock price variation</vt:lpstr>
      <vt:lpstr>Extensions</vt:lpstr>
      <vt:lpstr>takeaways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SENTIMENT ANALYSIS</dc:title>
  <dc:creator>Tiwari, Pratibha Prakash (tiwariph)</dc:creator>
  <cp:lastModifiedBy>Aruna Singh</cp:lastModifiedBy>
  <cp:revision>64</cp:revision>
  <dcterms:created xsi:type="dcterms:W3CDTF">2021-04-13T17:40:32Z</dcterms:created>
  <dcterms:modified xsi:type="dcterms:W3CDTF">2021-04-24T23:36:41Z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